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7" r:id="rId3"/>
    <p:sldId id="288" r:id="rId4"/>
    <p:sldId id="283" r:id="rId5"/>
    <p:sldId id="284" r:id="rId6"/>
    <p:sldId id="257" r:id="rId7"/>
    <p:sldId id="258" r:id="rId8"/>
    <p:sldId id="259" r:id="rId9"/>
    <p:sldId id="281" r:id="rId10"/>
    <p:sldId id="282" r:id="rId11"/>
    <p:sldId id="260" r:id="rId12"/>
    <p:sldId id="261" r:id="rId13"/>
    <p:sldId id="262" r:id="rId14"/>
    <p:sldId id="289" r:id="rId15"/>
    <p:sldId id="263" r:id="rId16"/>
    <p:sldId id="264" r:id="rId17"/>
    <p:sldId id="265" r:id="rId18"/>
    <p:sldId id="266" r:id="rId19"/>
    <p:sldId id="267" r:id="rId20"/>
    <p:sldId id="268" r:id="rId21"/>
    <p:sldId id="269" r:id="rId22"/>
    <p:sldId id="270" r:id="rId23"/>
    <p:sldId id="271" r:id="rId24"/>
    <p:sldId id="272" r:id="rId25"/>
    <p:sldId id="290" r:id="rId26"/>
    <p:sldId id="273" r:id="rId27"/>
    <p:sldId id="274" r:id="rId28"/>
    <p:sldId id="275" r:id="rId29"/>
    <p:sldId id="276" r:id="rId30"/>
    <p:sldId id="277" r:id="rId31"/>
    <p:sldId id="278" r:id="rId32"/>
    <p:sldId id="279" r:id="rId33"/>
    <p:sldId id="280" r:id="rId34"/>
    <p:sldId id="285" r:id="rId35"/>
    <p:sldId id="286" r:id="rId36"/>
    <p:sldId id="291" r:id="rId37"/>
  </p:sldIdLst>
  <p:sldSz cx="9144000" cy="6858000" type="screen4x3"/>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47A452-72DE-4380-9280-57A12AC5E1EA}" type="datetimeFigureOut">
              <a:rPr lang="en-US" smtClean="0"/>
              <a:t>2016-03-23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48815-3CE5-4B69-9CD4-08D74C702A5E}"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47A452-72DE-4380-9280-57A12AC5E1EA}" type="datetimeFigureOut">
              <a:rPr lang="en-US" smtClean="0"/>
              <a:t>2016-03-23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48815-3CE5-4B69-9CD4-08D74C702A5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47A452-72DE-4380-9280-57A12AC5E1EA}" type="datetimeFigureOut">
              <a:rPr lang="en-US" smtClean="0"/>
              <a:t>2016-03-23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48815-3CE5-4B69-9CD4-08D74C702A5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47A452-72DE-4380-9280-57A12AC5E1EA}" type="datetimeFigureOut">
              <a:rPr lang="en-US" smtClean="0"/>
              <a:t>2016-03-23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48815-3CE5-4B69-9CD4-08D74C702A5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47A452-72DE-4380-9280-57A12AC5E1EA}" type="datetimeFigureOut">
              <a:rPr lang="en-US" smtClean="0"/>
              <a:t>2016-03-23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648815-3CE5-4B69-9CD4-08D74C702A5E}"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47A452-72DE-4380-9280-57A12AC5E1EA}" type="datetimeFigureOut">
              <a:rPr lang="en-US" smtClean="0"/>
              <a:t>2016-03-23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48815-3CE5-4B69-9CD4-08D74C702A5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47A452-72DE-4380-9280-57A12AC5E1EA}" type="datetimeFigureOut">
              <a:rPr lang="en-US" smtClean="0"/>
              <a:t>2016-03-23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648815-3CE5-4B69-9CD4-08D74C702A5E}"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47A452-72DE-4380-9280-57A12AC5E1EA}" type="datetimeFigureOut">
              <a:rPr lang="en-US" smtClean="0"/>
              <a:t>2016-03-23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648815-3CE5-4B69-9CD4-08D74C702A5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47A452-72DE-4380-9280-57A12AC5E1EA}" type="datetimeFigureOut">
              <a:rPr lang="en-US" smtClean="0"/>
              <a:t>2016-03-23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648815-3CE5-4B69-9CD4-08D74C702A5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47A452-72DE-4380-9280-57A12AC5E1EA}" type="datetimeFigureOut">
              <a:rPr lang="en-US" smtClean="0"/>
              <a:t>2016-03-23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48815-3CE5-4B69-9CD4-08D74C702A5E}"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47A452-72DE-4380-9280-57A12AC5E1EA}" type="datetimeFigureOut">
              <a:rPr lang="en-US" smtClean="0"/>
              <a:t>2016-03-23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648815-3CE5-4B69-9CD4-08D74C702A5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EE47A452-72DE-4380-9280-57A12AC5E1EA}" type="datetimeFigureOut">
              <a:rPr lang="en-US" smtClean="0"/>
              <a:t>2016-03-23</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BA648815-3CE5-4B69-9CD4-08D74C702A5E}"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5400" b="0" i="0" u="none"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b="0" i="0" u="none"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CLAS 220</a:t>
            </a:r>
            <a:br>
              <a:rPr lang="en-US" dirty="0" smtClean="0"/>
            </a:br>
            <a:r>
              <a:rPr lang="en-US" sz="2700" dirty="0" smtClean="0"/>
              <a:t>Introduction to Classical Mythology</a:t>
            </a:r>
            <a:endParaRPr lang="en-US" sz="2700" dirty="0"/>
          </a:p>
        </p:txBody>
      </p:sp>
      <p:sp>
        <p:nvSpPr>
          <p:cNvPr id="3" name="Subtitle 2"/>
          <p:cNvSpPr>
            <a:spLocks noGrp="1"/>
          </p:cNvSpPr>
          <p:nvPr>
            <p:ph type="subTitle" idx="1"/>
          </p:nvPr>
        </p:nvSpPr>
        <p:spPr/>
        <p:txBody>
          <a:bodyPr>
            <a:normAutofit lnSpcReduction="10000"/>
          </a:bodyPr>
          <a:lstStyle/>
          <a:p>
            <a:endParaRPr lang="en-US" b="1" dirty="0" smtClean="0"/>
          </a:p>
          <a:p>
            <a:r>
              <a:rPr lang="en-US" b="1" dirty="0" smtClean="0"/>
              <a:t>Euripides: </a:t>
            </a:r>
            <a:r>
              <a:rPr lang="en-US" b="1" i="1" dirty="0" smtClean="0"/>
              <a:t>Medea</a:t>
            </a:r>
            <a:endParaRPr 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Cinematic Medea (II)</a:t>
            </a:r>
            <a:endParaRPr lang="en-US" dirty="0"/>
          </a:p>
        </p:txBody>
      </p:sp>
      <p:sp>
        <p:nvSpPr>
          <p:cNvPr id="5" name="TextBox 4"/>
          <p:cNvSpPr txBox="1"/>
          <p:nvPr/>
        </p:nvSpPr>
        <p:spPr>
          <a:xfrm>
            <a:off x="914400" y="4953000"/>
            <a:ext cx="2875403" cy="369332"/>
          </a:xfrm>
          <a:prstGeom prst="rect">
            <a:avLst/>
          </a:prstGeom>
          <a:noFill/>
        </p:spPr>
        <p:txBody>
          <a:bodyPr wrap="none" rtlCol="0">
            <a:spAutoFit/>
          </a:bodyPr>
          <a:lstStyle/>
          <a:p>
            <a:r>
              <a:rPr lang="en-US" dirty="0" smtClean="0"/>
              <a:t>Lars von Trier, </a:t>
            </a:r>
            <a:r>
              <a:rPr lang="en-US" i="1" dirty="0" smtClean="0"/>
              <a:t>Medea</a:t>
            </a:r>
            <a:r>
              <a:rPr lang="en-US" dirty="0" smtClean="0"/>
              <a:t>, 1988.</a:t>
            </a:r>
            <a:endParaRPr lang="en-US" dirty="0"/>
          </a:p>
        </p:txBody>
      </p:sp>
      <p:pic>
        <p:nvPicPr>
          <p:cNvPr id="6" name="Picture 5"/>
          <p:cNvPicPr>
            <a:picLocks noChangeAspect="1"/>
          </p:cNvPicPr>
          <p:nvPr/>
        </p:nvPicPr>
        <p:blipFill>
          <a:blip r:embed="rId2"/>
          <a:stretch>
            <a:fillRect/>
          </a:stretch>
        </p:blipFill>
        <p:spPr>
          <a:xfrm>
            <a:off x="1383574" y="608511"/>
            <a:ext cx="5538652" cy="4153989"/>
          </a:xfrm>
          <a:prstGeom prst="rect">
            <a:avLst/>
          </a:prstGeom>
        </p:spPr>
      </p:pic>
    </p:spTree>
    <p:extLst>
      <p:ext uri="{BB962C8B-B14F-4D97-AF65-F5344CB8AC3E}">
        <p14:creationId xmlns:p14="http://schemas.microsoft.com/office/powerpoint/2010/main" val="1696614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Story So Far…</a:t>
            </a:r>
            <a:endParaRPr lang="en-US" dirty="0"/>
          </a:p>
        </p:txBody>
      </p:sp>
      <p:sp>
        <p:nvSpPr>
          <p:cNvPr id="3" name="Content Placeholder 2"/>
          <p:cNvSpPr>
            <a:spLocks noGrp="1"/>
          </p:cNvSpPr>
          <p:nvPr>
            <p:ph idx="1"/>
          </p:nvPr>
        </p:nvSpPr>
        <p:spPr>
          <a:xfrm>
            <a:off x="533400" y="533400"/>
            <a:ext cx="4495800" cy="4937760"/>
          </a:xfrm>
        </p:spPr>
        <p:txBody>
          <a:bodyPr>
            <a:normAutofit/>
          </a:bodyPr>
          <a:lstStyle/>
          <a:p>
            <a:r>
              <a:rPr lang="en-US" sz="1600" dirty="0" err="1" smtClean="0"/>
              <a:t>Pelias</a:t>
            </a:r>
            <a:r>
              <a:rPr lang="en-US" sz="1600" dirty="0" smtClean="0"/>
              <a:t> usurps the throne of </a:t>
            </a:r>
            <a:r>
              <a:rPr lang="en-US" sz="1600" dirty="0" err="1" smtClean="0"/>
              <a:t>Iolcos</a:t>
            </a:r>
            <a:r>
              <a:rPr lang="en-US" sz="1600" dirty="0" smtClean="0"/>
              <a:t> from his brother </a:t>
            </a:r>
            <a:r>
              <a:rPr lang="en-US" sz="1600" dirty="0" err="1" smtClean="0"/>
              <a:t>Aeson</a:t>
            </a:r>
            <a:endParaRPr lang="en-US" sz="1600" dirty="0" smtClean="0"/>
          </a:p>
          <a:p>
            <a:r>
              <a:rPr lang="en-US" sz="1600" dirty="0" err="1" smtClean="0"/>
              <a:t>Aeson</a:t>
            </a:r>
            <a:r>
              <a:rPr lang="en-US" sz="1600" dirty="0" smtClean="0"/>
              <a:t> has a son, whom he pretends has died</a:t>
            </a:r>
          </a:p>
          <a:p>
            <a:r>
              <a:rPr lang="en-US" sz="1600" dirty="0" smtClean="0"/>
              <a:t>The boy is raised by a centaur, and named Jason</a:t>
            </a:r>
          </a:p>
          <a:p>
            <a:r>
              <a:rPr lang="en-US" sz="1600" dirty="0" smtClean="0"/>
              <a:t>Jason returns to </a:t>
            </a:r>
            <a:r>
              <a:rPr lang="en-US" sz="1600" dirty="0" err="1" smtClean="0"/>
              <a:t>Iolcos</a:t>
            </a:r>
            <a:r>
              <a:rPr lang="en-US" sz="1600" dirty="0" smtClean="0"/>
              <a:t> one day, wearing only one sandal</a:t>
            </a:r>
          </a:p>
          <a:p>
            <a:r>
              <a:rPr lang="en-US" sz="1600" dirty="0" smtClean="0"/>
              <a:t>This fulfills a prophecy, and </a:t>
            </a:r>
            <a:r>
              <a:rPr lang="en-US" sz="1600" dirty="0" err="1" smtClean="0"/>
              <a:t>Pelias</a:t>
            </a:r>
            <a:r>
              <a:rPr lang="en-US" sz="1600" dirty="0" smtClean="0"/>
              <a:t> recognizes him</a:t>
            </a:r>
          </a:p>
          <a:p>
            <a:r>
              <a:rPr lang="en-US" sz="1600" dirty="0" smtClean="0"/>
              <a:t>To get rid of Jason, </a:t>
            </a:r>
            <a:r>
              <a:rPr lang="en-US" sz="1600" dirty="0" err="1" smtClean="0"/>
              <a:t>Pelias</a:t>
            </a:r>
            <a:r>
              <a:rPr lang="en-US" sz="1600" dirty="0" smtClean="0"/>
              <a:t> asks him to go to Colchis to capture the Golden Fleece</a:t>
            </a:r>
            <a:endParaRPr lang="en-US" sz="1600" dirty="0"/>
          </a:p>
        </p:txBody>
      </p:sp>
      <p:pic>
        <p:nvPicPr>
          <p:cNvPr id="4" name="Picture 3" descr="JasonPeliasLouvreK127.jpg"/>
          <p:cNvPicPr>
            <a:picLocks noChangeAspect="1"/>
          </p:cNvPicPr>
          <p:nvPr/>
        </p:nvPicPr>
        <p:blipFill>
          <a:blip r:embed="rId2" cstate="print"/>
          <a:stretch>
            <a:fillRect/>
          </a:stretch>
        </p:blipFill>
        <p:spPr>
          <a:xfrm>
            <a:off x="5562600" y="1295400"/>
            <a:ext cx="3194891" cy="44196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Story So Far… (2)</a:t>
            </a:r>
            <a:endParaRPr lang="en-US" dirty="0"/>
          </a:p>
        </p:txBody>
      </p:sp>
      <p:sp>
        <p:nvSpPr>
          <p:cNvPr id="3" name="Content Placeholder 2"/>
          <p:cNvSpPr>
            <a:spLocks noGrp="1"/>
          </p:cNvSpPr>
          <p:nvPr>
            <p:ph idx="1"/>
          </p:nvPr>
        </p:nvSpPr>
        <p:spPr>
          <a:xfrm>
            <a:off x="533400" y="533400"/>
            <a:ext cx="4419600" cy="4937760"/>
          </a:xfrm>
        </p:spPr>
        <p:txBody>
          <a:bodyPr>
            <a:normAutofit lnSpcReduction="10000"/>
          </a:bodyPr>
          <a:lstStyle/>
          <a:p>
            <a:r>
              <a:rPr lang="en-US" dirty="0" smtClean="0"/>
              <a:t>Jason gathers other heroes, and they set sail on the first ship, the </a:t>
            </a:r>
            <a:r>
              <a:rPr lang="en-US" i="1" dirty="0" smtClean="0"/>
              <a:t>Argo</a:t>
            </a:r>
            <a:endParaRPr lang="en-US" dirty="0" smtClean="0"/>
          </a:p>
          <a:p>
            <a:r>
              <a:rPr lang="en-US" dirty="0" smtClean="0"/>
              <a:t>They have a variety of adventures on the way</a:t>
            </a:r>
          </a:p>
          <a:p>
            <a:r>
              <a:rPr lang="en-US" dirty="0" smtClean="0"/>
              <a:t>When they arrive in Colchis, the king’s daughter, Medea, helps Jason and the Argonauts succeed in the various tasks that they must complete</a:t>
            </a:r>
          </a:p>
          <a:p>
            <a:r>
              <a:rPr lang="en-US" dirty="0" smtClean="0"/>
              <a:t>Then, on their escape, she kills her brother to distract her father and facilitate their escape</a:t>
            </a:r>
            <a:endParaRPr lang="en-US" dirty="0"/>
          </a:p>
        </p:txBody>
      </p:sp>
      <p:pic>
        <p:nvPicPr>
          <p:cNvPr id="4" name="Picture 3" descr="Moreau_-_Jason_et_Médée.jpg"/>
          <p:cNvPicPr>
            <a:picLocks noChangeAspect="1"/>
          </p:cNvPicPr>
          <p:nvPr/>
        </p:nvPicPr>
        <p:blipFill>
          <a:blip r:embed="rId2" cstate="print"/>
          <a:stretch>
            <a:fillRect/>
          </a:stretch>
        </p:blipFill>
        <p:spPr>
          <a:xfrm>
            <a:off x="5867400" y="533400"/>
            <a:ext cx="2590800" cy="465857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Story So Far (3)</a:t>
            </a:r>
            <a:endParaRPr lang="en-US" dirty="0"/>
          </a:p>
        </p:txBody>
      </p:sp>
      <p:sp>
        <p:nvSpPr>
          <p:cNvPr id="3" name="Content Placeholder 2"/>
          <p:cNvSpPr>
            <a:spLocks noGrp="1"/>
          </p:cNvSpPr>
          <p:nvPr>
            <p:ph idx="1"/>
          </p:nvPr>
        </p:nvSpPr>
        <p:spPr>
          <a:xfrm>
            <a:off x="442984" y="533400"/>
            <a:ext cx="4267200" cy="4937760"/>
          </a:xfrm>
        </p:spPr>
        <p:txBody>
          <a:bodyPr>
            <a:normAutofit fontScale="85000" lnSpcReduction="10000"/>
          </a:bodyPr>
          <a:lstStyle/>
          <a:p>
            <a:r>
              <a:rPr lang="en-US" dirty="0" smtClean="0"/>
              <a:t>When Jason and Medea return to </a:t>
            </a:r>
            <a:r>
              <a:rPr lang="en-US" dirty="0" err="1" smtClean="0"/>
              <a:t>Iolcos</a:t>
            </a:r>
            <a:r>
              <a:rPr lang="en-US" dirty="0" smtClean="0"/>
              <a:t>, </a:t>
            </a:r>
            <a:r>
              <a:rPr lang="en-US" dirty="0" err="1" smtClean="0"/>
              <a:t>Pelias</a:t>
            </a:r>
            <a:r>
              <a:rPr lang="en-US" dirty="0" smtClean="0"/>
              <a:t> still won’t give up the throne</a:t>
            </a:r>
          </a:p>
          <a:p>
            <a:r>
              <a:rPr lang="en-US" dirty="0" smtClean="0"/>
              <a:t>Medea gets his daughters to kill him by tricking them into thinking they can give their father eternal life</a:t>
            </a:r>
          </a:p>
          <a:p>
            <a:r>
              <a:rPr lang="en-US" dirty="0" smtClean="0"/>
              <a:t>First, she chops up a ram into little pieces, then boils it with secret herbs. A young lamb emerges from the pot.</a:t>
            </a:r>
          </a:p>
          <a:p>
            <a:r>
              <a:rPr lang="en-US" dirty="0" smtClean="0"/>
              <a:t>Then, she encourages </a:t>
            </a:r>
            <a:r>
              <a:rPr lang="en-US" dirty="0" err="1" smtClean="0"/>
              <a:t>Pelias</a:t>
            </a:r>
            <a:r>
              <a:rPr lang="en-US" dirty="0" smtClean="0"/>
              <a:t>’ daughters to do the same, only she doesn’t give them the right herbs…</a:t>
            </a:r>
          </a:p>
          <a:p>
            <a:r>
              <a:rPr lang="en-US" dirty="0" smtClean="0"/>
              <a:t>Jason and Medea decide to leave </a:t>
            </a:r>
            <a:r>
              <a:rPr lang="en-US" dirty="0" err="1" smtClean="0"/>
              <a:t>Iolcos</a:t>
            </a:r>
            <a:endParaRPr lang="en-US" dirty="0" smtClean="0"/>
          </a:p>
          <a:p>
            <a:r>
              <a:rPr lang="en-US" dirty="0" smtClean="0"/>
              <a:t>They end up in Corinth</a:t>
            </a:r>
            <a:endParaRPr lang="en-US" dirty="0"/>
          </a:p>
        </p:txBody>
      </p:sp>
      <p:pic>
        <p:nvPicPr>
          <p:cNvPr id="4" name="Picture 3" descr="medearam.jpg"/>
          <p:cNvPicPr>
            <a:picLocks noChangeAspect="1"/>
          </p:cNvPicPr>
          <p:nvPr/>
        </p:nvPicPr>
        <p:blipFill>
          <a:blip r:embed="rId2" cstate="print"/>
          <a:stretch>
            <a:fillRect/>
          </a:stretch>
        </p:blipFill>
        <p:spPr>
          <a:xfrm>
            <a:off x="4710184" y="914400"/>
            <a:ext cx="4034528" cy="38862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3. What does Medea beg for from Creon?</a:t>
            </a:r>
          </a:p>
          <a:p>
            <a:pPr marL="457200" indent="-457200">
              <a:buAutoNum type="alphaLcPeriod"/>
            </a:pPr>
            <a:r>
              <a:rPr lang="en-US" dirty="0" smtClean="0"/>
              <a:t>A city of her own to rule</a:t>
            </a:r>
          </a:p>
          <a:p>
            <a:pPr marL="457200" indent="-457200">
              <a:buAutoNum type="alphaLcPeriod"/>
            </a:pPr>
            <a:r>
              <a:rPr lang="en-US" dirty="0" smtClean="0"/>
              <a:t>One more day to prepare her departure</a:t>
            </a:r>
          </a:p>
          <a:p>
            <a:pPr marL="457200" indent="-457200">
              <a:buAutoNum type="alphaLcPeriod"/>
            </a:pPr>
            <a:r>
              <a:rPr lang="en-US" dirty="0" smtClean="0"/>
              <a:t>His hand in marriage</a:t>
            </a:r>
          </a:p>
          <a:p>
            <a:pPr marL="457200" indent="-457200">
              <a:buAutoNum type="alphaLcPeriod"/>
            </a:pPr>
            <a:r>
              <a:rPr lang="en-US" dirty="0" smtClean="0"/>
              <a:t>The death of Jason</a:t>
            </a:r>
            <a:endParaRPr lang="en-US" dirty="0"/>
          </a:p>
        </p:txBody>
      </p:sp>
    </p:spTree>
    <p:extLst>
      <p:ext uri="{BB962C8B-B14F-4D97-AF65-F5344CB8AC3E}">
        <p14:creationId xmlns:p14="http://schemas.microsoft.com/office/powerpoint/2010/main" val="12768605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Nurse</a:t>
            </a:r>
            <a:endParaRPr lang="en-US" dirty="0"/>
          </a:p>
        </p:txBody>
      </p:sp>
      <p:sp>
        <p:nvSpPr>
          <p:cNvPr id="3" name="Content Placeholder 2"/>
          <p:cNvSpPr>
            <a:spLocks noGrp="1"/>
          </p:cNvSpPr>
          <p:nvPr>
            <p:ph idx="1"/>
          </p:nvPr>
        </p:nvSpPr>
        <p:spPr>
          <a:xfrm>
            <a:off x="457200" y="1219200"/>
            <a:ext cx="5105400" cy="4937760"/>
          </a:xfrm>
        </p:spPr>
        <p:txBody>
          <a:bodyPr>
            <a:normAutofit/>
          </a:bodyPr>
          <a:lstStyle/>
          <a:p>
            <a:pPr>
              <a:buNone/>
            </a:pPr>
            <a:r>
              <a:rPr lang="en-US" sz="1800" dirty="0" smtClean="0"/>
              <a:t>Ah! I am the one who is most miserable.</a:t>
            </a:r>
          </a:p>
          <a:p>
            <a:pPr>
              <a:buNone/>
            </a:pPr>
            <a:r>
              <a:rPr lang="en-US" sz="1800" dirty="0" smtClean="0"/>
              <a:t>What share do your </a:t>
            </a:r>
            <a:r>
              <a:rPr lang="en-US" sz="1800" i="1" dirty="0" smtClean="0"/>
              <a:t>children</a:t>
            </a:r>
            <a:r>
              <a:rPr lang="en-US" sz="1800" dirty="0" smtClean="0"/>
              <a:t> have in the wrongdoing</a:t>
            </a:r>
          </a:p>
          <a:p>
            <a:pPr>
              <a:buNone/>
            </a:pPr>
            <a:r>
              <a:rPr lang="en-US" sz="1800" dirty="0" smtClean="0"/>
              <a:t>Of their father. Why do you hate </a:t>
            </a:r>
            <a:r>
              <a:rPr lang="en-US" sz="1800" i="1" dirty="0" smtClean="0"/>
              <a:t>them</a:t>
            </a:r>
            <a:r>
              <a:rPr lang="en-US" sz="1800" dirty="0" smtClean="0"/>
              <a:t>?</a:t>
            </a:r>
          </a:p>
          <a:p>
            <a:pPr>
              <a:buNone/>
            </a:pPr>
            <a:r>
              <a:rPr lang="en-US" sz="1800" dirty="0" smtClean="0"/>
              <a:t>Oh, children, how I grieve for what you may suffer.</a:t>
            </a:r>
          </a:p>
          <a:p>
            <a:pPr>
              <a:buNone/>
            </a:pPr>
            <a:r>
              <a:rPr lang="en-US" sz="1800" dirty="0" smtClean="0"/>
              <a:t>Terrible is the temperament of royalty</a:t>
            </a:r>
          </a:p>
          <a:p>
            <a:pPr>
              <a:buNone/>
            </a:pPr>
            <a:r>
              <a:rPr lang="en-US" sz="1800" dirty="0" smtClean="0"/>
              <a:t>Who,  perhaps because they are rarely overruled</a:t>
            </a:r>
          </a:p>
          <a:p>
            <a:pPr>
              <a:buNone/>
            </a:pPr>
            <a:r>
              <a:rPr lang="en-US" sz="1800" dirty="0" smtClean="0"/>
              <a:t>And always imperious, shift their moods violently.</a:t>
            </a:r>
          </a:p>
          <a:p>
            <a:pPr>
              <a:buNone/>
            </a:pPr>
            <a:r>
              <a:rPr lang="en-US" sz="1800" dirty="0" smtClean="0"/>
              <a:t>In any event to become accustomed to living</a:t>
            </a:r>
          </a:p>
          <a:p>
            <a:pPr>
              <a:buNone/>
            </a:pPr>
            <a:r>
              <a:rPr lang="en-US" sz="1800" dirty="0" smtClean="0"/>
              <a:t>On the basis of equality is better.</a:t>
            </a:r>
          </a:p>
          <a:p>
            <a:pPr>
              <a:buNone/>
            </a:pPr>
            <a:r>
              <a:rPr lang="en-US" sz="1800" dirty="0" smtClean="0"/>
              <a:t>115-123</a:t>
            </a:r>
          </a:p>
          <a:p>
            <a:pPr>
              <a:buNone/>
            </a:pPr>
            <a:endParaRPr lang="en-US" sz="1800" dirty="0"/>
          </a:p>
          <a:p>
            <a:pPr>
              <a:buNone/>
            </a:pPr>
            <a:endParaRPr lang="en-US" sz="1800" dirty="0" smtClean="0"/>
          </a:p>
          <a:p>
            <a:pPr>
              <a:buNone/>
            </a:pPr>
            <a:endParaRPr lang="en-US" sz="1800" dirty="0"/>
          </a:p>
          <a:p>
            <a:pPr>
              <a:buNone/>
            </a:pPr>
            <a:endParaRPr lang="en-US" sz="1800" dirty="0" smtClean="0"/>
          </a:p>
          <a:p>
            <a:pPr>
              <a:buNone/>
            </a:pPr>
            <a:endParaRPr lang="en-US" sz="1800" dirty="0"/>
          </a:p>
        </p:txBody>
      </p:sp>
      <p:pic>
        <p:nvPicPr>
          <p:cNvPr id="4" name="Picture 3" descr="MedeaNurse.jpg"/>
          <p:cNvPicPr>
            <a:picLocks noChangeAspect="1"/>
          </p:cNvPicPr>
          <p:nvPr/>
        </p:nvPicPr>
        <p:blipFill>
          <a:blip r:embed="rId2" cstate="print"/>
          <a:stretch>
            <a:fillRect/>
          </a:stretch>
        </p:blipFill>
        <p:spPr>
          <a:xfrm>
            <a:off x="5486400" y="1295400"/>
            <a:ext cx="3028950" cy="28575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Music Isn’t Going to Cut It</a:t>
            </a:r>
            <a:endParaRPr lang="en-US" dirty="0"/>
          </a:p>
        </p:txBody>
      </p:sp>
      <p:sp>
        <p:nvSpPr>
          <p:cNvPr id="3" name="Content Placeholder 2"/>
          <p:cNvSpPr>
            <a:spLocks noGrp="1"/>
          </p:cNvSpPr>
          <p:nvPr>
            <p:ph idx="1"/>
          </p:nvPr>
        </p:nvSpPr>
        <p:spPr>
          <a:xfrm>
            <a:off x="457200" y="1219200"/>
            <a:ext cx="4267200" cy="4937760"/>
          </a:xfrm>
        </p:spPr>
        <p:txBody>
          <a:bodyPr>
            <a:normAutofit/>
          </a:bodyPr>
          <a:lstStyle/>
          <a:p>
            <a:pPr>
              <a:buNone/>
            </a:pPr>
            <a:r>
              <a:rPr lang="en-US" sz="1800" dirty="0" smtClean="0"/>
              <a:t>… Yet she glares at her servants like a mother lioness,</a:t>
            </a:r>
          </a:p>
          <a:p>
            <a:pPr>
              <a:buNone/>
            </a:pPr>
            <a:r>
              <a:rPr lang="en-US" sz="1800" dirty="0" smtClean="0"/>
              <a:t>When anyone comes near her to speak.</a:t>
            </a:r>
          </a:p>
          <a:p>
            <a:pPr>
              <a:buNone/>
            </a:pPr>
            <a:r>
              <a:rPr lang="en-US" sz="1800" dirty="0" smtClean="0"/>
              <a:t>You wouldn’t be mistaken if you called</a:t>
            </a:r>
          </a:p>
          <a:p>
            <a:pPr>
              <a:buNone/>
            </a:pPr>
            <a:r>
              <a:rPr lang="en-US" sz="1800" dirty="0" smtClean="0"/>
              <a:t>Those men of the past stupid, not sophisticated,</a:t>
            </a:r>
          </a:p>
          <a:p>
            <a:pPr>
              <a:buNone/>
            </a:pPr>
            <a:r>
              <a:rPr lang="en-US" sz="1800" dirty="0" smtClean="0"/>
              <a:t>Who discovered songs for festivities,</a:t>
            </a:r>
          </a:p>
          <a:p>
            <a:pPr>
              <a:buNone/>
            </a:pPr>
            <a:r>
              <a:rPr lang="en-US" sz="1800" dirty="0" smtClean="0"/>
              <a:t>Banquets and dinner parties –</a:t>
            </a:r>
          </a:p>
          <a:p>
            <a:pPr>
              <a:buNone/>
            </a:pPr>
            <a:r>
              <a:rPr lang="en-US" sz="1800" dirty="0" smtClean="0"/>
              <a:t>Sweet sounds for our lives.</a:t>
            </a:r>
          </a:p>
          <a:p>
            <a:pPr>
              <a:buNone/>
            </a:pPr>
            <a:r>
              <a:rPr lang="en-US" sz="1800" dirty="0" smtClean="0"/>
              <a:t>But no mortal has discovered how to stop</a:t>
            </a:r>
          </a:p>
          <a:p>
            <a:pPr>
              <a:buNone/>
            </a:pPr>
            <a:r>
              <a:rPr lang="en-US" sz="1800" dirty="0" smtClean="0"/>
              <a:t>Hateful human sufferings with music</a:t>
            </a:r>
          </a:p>
          <a:p>
            <a:pPr>
              <a:buNone/>
            </a:pPr>
            <a:r>
              <a:rPr lang="en-US" sz="1800" dirty="0" smtClean="0"/>
              <a:t>And the intricate chords of the lyre’s songs.</a:t>
            </a:r>
          </a:p>
          <a:p>
            <a:pPr>
              <a:buNone/>
            </a:pPr>
            <a:r>
              <a:rPr lang="en-US" sz="1800" dirty="0" smtClean="0"/>
              <a:t>187-196</a:t>
            </a:r>
          </a:p>
          <a:p>
            <a:pPr>
              <a:buNone/>
            </a:pPr>
            <a:endParaRPr lang="en-US" sz="1800" dirty="0"/>
          </a:p>
          <a:p>
            <a:pPr>
              <a:buNone/>
            </a:pPr>
            <a:endParaRPr lang="en-US" sz="1800" dirty="0" smtClean="0"/>
          </a:p>
          <a:p>
            <a:pPr>
              <a:buNone/>
            </a:pPr>
            <a:endParaRPr lang="en-US" sz="1800" dirty="0" smtClean="0"/>
          </a:p>
        </p:txBody>
      </p:sp>
      <p:pic>
        <p:nvPicPr>
          <p:cNvPr id="4" name="Picture 3" descr="lyre.jpg"/>
          <p:cNvPicPr>
            <a:picLocks noChangeAspect="1"/>
          </p:cNvPicPr>
          <p:nvPr/>
        </p:nvPicPr>
        <p:blipFill>
          <a:blip r:embed="rId2" cstate="print"/>
          <a:stretch>
            <a:fillRect/>
          </a:stretch>
        </p:blipFill>
        <p:spPr>
          <a:xfrm>
            <a:off x="4588313" y="1295400"/>
            <a:ext cx="4022287" cy="3429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8077200" cy="1600200"/>
          </a:xfrm>
        </p:spPr>
        <p:txBody>
          <a:bodyPr>
            <a:normAutofit/>
          </a:bodyPr>
          <a:lstStyle/>
          <a:p>
            <a:r>
              <a:rPr lang="en-US" sz="4000" dirty="0" smtClean="0"/>
              <a:t>Medea Speaks to the Townswomen</a:t>
            </a:r>
            <a:endParaRPr lang="en-US" sz="4000" dirty="0"/>
          </a:p>
        </p:txBody>
      </p:sp>
      <p:sp>
        <p:nvSpPr>
          <p:cNvPr id="3" name="Content Placeholder 2"/>
          <p:cNvSpPr>
            <a:spLocks noGrp="1"/>
          </p:cNvSpPr>
          <p:nvPr>
            <p:ph idx="1"/>
          </p:nvPr>
        </p:nvSpPr>
        <p:spPr>
          <a:xfrm>
            <a:off x="457200" y="1219200"/>
            <a:ext cx="4953000" cy="4937760"/>
          </a:xfrm>
        </p:spPr>
        <p:txBody>
          <a:bodyPr>
            <a:normAutofit/>
          </a:bodyPr>
          <a:lstStyle/>
          <a:p>
            <a:pPr>
              <a:buNone/>
            </a:pPr>
            <a:r>
              <a:rPr lang="en-US" sz="1600" dirty="0" smtClean="0"/>
              <a:t>Of all creatures that live and have understanding </a:t>
            </a:r>
          </a:p>
          <a:p>
            <a:pPr>
              <a:buNone/>
            </a:pPr>
            <a:r>
              <a:rPr lang="en-US" sz="1600" dirty="0" smtClean="0"/>
              <a:t>We women are the </a:t>
            </a:r>
            <a:r>
              <a:rPr lang="en-US" sz="1600" dirty="0" err="1" smtClean="0"/>
              <a:t>wretchedest</a:t>
            </a:r>
            <a:r>
              <a:rPr lang="en-US" sz="1600" dirty="0" smtClean="0"/>
              <a:t> breed alive;</a:t>
            </a:r>
          </a:p>
          <a:p>
            <a:pPr>
              <a:buNone/>
            </a:pPr>
            <a:r>
              <a:rPr lang="en-US" sz="1600" dirty="0" smtClean="0"/>
              <a:t>First, we must use excessive amounts of cash</a:t>
            </a:r>
          </a:p>
          <a:p>
            <a:pPr>
              <a:buNone/>
            </a:pPr>
            <a:r>
              <a:rPr lang="en-US" sz="1600" dirty="0" smtClean="0"/>
              <a:t>To buy our husbands, and what we get are masters</a:t>
            </a:r>
          </a:p>
          <a:p>
            <a:pPr>
              <a:buNone/>
            </a:pPr>
            <a:r>
              <a:rPr lang="en-US" sz="1600" dirty="0" smtClean="0"/>
              <a:t> of our bodies. This is the worst pain of all.</a:t>
            </a:r>
          </a:p>
          <a:p>
            <a:pPr>
              <a:buNone/>
            </a:pPr>
            <a:r>
              <a:rPr lang="en-US" sz="1600" dirty="0" smtClean="0"/>
              <a:t>In fact, this is the greatest struggle, whether he’ll be</a:t>
            </a:r>
          </a:p>
          <a:p>
            <a:pPr>
              <a:buNone/>
            </a:pPr>
            <a:r>
              <a:rPr lang="en-US" sz="1600" dirty="0" smtClean="0"/>
              <a:t>A good or bad one, for divorce brings no repute</a:t>
            </a:r>
          </a:p>
          <a:p>
            <a:pPr>
              <a:buNone/>
            </a:pPr>
            <a:r>
              <a:rPr lang="en-US" sz="1600" dirty="0" smtClean="0"/>
              <a:t>To wives, and yet they can’t deny their husbands.</a:t>
            </a:r>
          </a:p>
          <a:p>
            <a:pPr>
              <a:buNone/>
            </a:pPr>
            <a:r>
              <a:rPr lang="en-US" sz="1600" dirty="0" smtClean="0"/>
              <a:t>So coming into new rules and customs,</a:t>
            </a:r>
          </a:p>
          <a:p>
            <a:pPr>
              <a:buNone/>
            </a:pPr>
            <a:r>
              <a:rPr lang="en-US" sz="1600" dirty="0" smtClean="0"/>
              <a:t>She must be a prophet, since she hasn’t learned at home</a:t>
            </a:r>
          </a:p>
          <a:p>
            <a:pPr>
              <a:buNone/>
            </a:pPr>
            <a:r>
              <a:rPr lang="en-US" sz="1600" dirty="0" smtClean="0"/>
              <a:t>How to deal in the best way with her bed-mate.</a:t>
            </a:r>
          </a:p>
          <a:p>
            <a:pPr>
              <a:buNone/>
            </a:pPr>
            <a:r>
              <a:rPr lang="en-US" sz="1600" dirty="0" smtClean="0"/>
              <a:t>And if we manage to find a solution to this,</a:t>
            </a:r>
          </a:p>
          <a:p>
            <a:pPr>
              <a:buNone/>
            </a:pPr>
            <a:r>
              <a:rPr lang="en-US" sz="1600" dirty="0" smtClean="0"/>
              <a:t>So husbands live with and don’t feel chained to us,</a:t>
            </a:r>
          </a:p>
          <a:p>
            <a:pPr>
              <a:buNone/>
            </a:pPr>
            <a:r>
              <a:rPr lang="en-US" sz="1600" dirty="0" smtClean="0"/>
              <a:t>Our lives are a joy; but if not, it is necessary to die.</a:t>
            </a:r>
          </a:p>
          <a:p>
            <a:pPr>
              <a:buNone/>
            </a:pPr>
            <a:r>
              <a:rPr lang="en-US" sz="1600" dirty="0" smtClean="0"/>
              <a:t>230-243</a:t>
            </a:r>
          </a:p>
          <a:p>
            <a:pPr>
              <a:buNone/>
            </a:pPr>
            <a:endParaRPr lang="en-US" sz="1600" dirty="0"/>
          </a:p>
          <a:p>
            <a:pPr>
              <a:buNone/>
            </a:pPr>
            <a:endParaRPr lang="en-US" sz="1600" dirty="0" smtClean="0"/>
          </a:p>
          <a:p>
            <a:pPr>
              <a:buNone/>
            </a:pPr>
            <a:endParaRPr lang="en-US" sz="1600" dirty="0"/>
          </a:p>
          <a:p>
            <a:pPr>
              <a:buNone/>
            </a:pPr>
            <a:endParaRPr lang="en-US" sz="1600" dirty="0" smtClean="0"/>
          </a:p>
          <a:p>
            <a:pPr>
              <a:buNone/>
            </a:pPr>
            <a:endParaRPr lang="en-US" sz="1600" dirty="0"/>
          </a:p>
          <a:p>
            <a:pPr>
              <a:buNone/>
            </a:pPr>
            <a:endParaRPr lang="en-US" sz="1600" dirty="0" smtClean="0"/>
          </a:p>
        </p:txBody>
      </p:sp>
      <p:pic>
        <p:nvPicPr>
          <p:cNvPr id="4" name="Picture 3" descr="medea-and-chorus.jpg"/>
          <p:cNvPicPr>
            <a:picLocks noChangeAspect="1"/>
          </p:cNvPicPr>
          <p:nvPr/>
        </p:nvPicPr>
        <p:blipFill>
          <a:blip r:embed="rId2" cstate="print"/>
          <a:stretch>
            <a:fillRect/>
          </a:stretch>
        </p:blipFill>
        <p:spPr>
          <a:xfrm>
            <a:off x="4953000" y="1295400"/>
            <a:ext cx="4000500" cy="26670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8001000" cy="1600200"/>
          </a:xfrm>
        </p:spPr>
        <p:txBody>
          <a:bodyPr>
            <a:normAutofit/>
          </a:bodyPr>
          <a:lstStyle/>
          <a:p>
            <a:r>
              <a:rPr lang="en-US" sz="4000" dirty="0" smtClean="0"/>
              <a:t>Medea Speaks to the Townswomen</a:t>
            </a:r>
            <a:endParaRPr lang="en-US" sz="4000" dirty="0"/>
          </a:p>
        </p:txBody>
      </p:sp>
      <p:sp>
        <p:nvSpPr>
          <p:cNvPr id="3" name="Content Placeholder 2"/>
          <p:cNvSpPr>
            <a:spLocks noGrp="1"/>
          </p:cNvSpPr>
          <p:nvPr>
            <p:ph idx="1"/>
          </p:nvPr>
        </p:nvSpPr>
        <p:spPr>
          <a:xfrm>
            <a:off x="533400" y="685800"/>
            <a:ext cx="8229600" cy="1981200"/>
          </a:xfrm>
        </p:spPr>
        <p:txBody>
          <a:bodyPr>
            <a:normAutofit fontScale="92500" lnSpcReduction="10000"/>
          </a:bodyPr>
          <a:lstStyle/>
          <a:p>
            <a:pPr>
              <a:buNone/>
            </a:pPr>
            <a:r>
              <a:rPr lang="en-US" dirty="0" smtClean="0"/>
              <a:t>They say that we spend all our time at home,</a:t>
            </a:r>
          </a:p>
          <a:p>
            <a:pPr>
              <a:buNone/>
            </a:pPr>
            <a:r>
              <a:rPr lang="en-US" dirty="0" smtClean="0"/>
              <a:t>And live safe lives, while they go out to battle.</a:t>
            </a:r>
          </a:p>
          <a:p>
            <a:pPr>
              <a:buNone/>
            </a:pPr>
            <a:r>
              <a:rPr lang="en-US" dirty="0" smtClean="0"/>
              <a:t>What fools they are! I’d rather stand three times</a:t>
            </a:r>
          </a:p>
          <a:p>
            <a:pPr>
              <a:buNone/>
            </a:pPr>
            <a:r>
              <a:rPr lang="en-US" dirty="0" smtClean="0"/>
              <a:t>Behind a shield than bear a child once!</a:t>
            </a:r>
          </a:p>
          <a:p>
            <a:pPr>
              <a:buNone/>
            </a:pPr>
            <a:r>
              <a:rPr lang="en-US" dirty="0" smtClean="0"/>
              <a:t>248-251</a:t>
            </a:r>
            <a:endParaRPr lang="en-US" dirty="0"/>
          </a:p>
        </p:txBody>
      </p:sp>
      <p:pic>
        <p:nvPicPr>
          <p:cNvPr id="4" name="Picture 3" descr="diongiant.jpg"/>
          <p:cNvPicPr>
            <a:picLocks noChangeAspect="1"/>
          </p:cNvPicPr>
          <p:nvPr/>
        </p:nvPicPr>
        <p:blipFill>
          <a:blip r:embed="rId2" cstate="print"/>
          <a:stretch>
            <a:fillRect/>
          </a:stretch>
        </p:blipFill>
        <p:spPr>
          <a:xfrm>
            <a:off x="1600200" y="2286000"/>
            <a:ext cx="3276600" cy="2601560"/>
          </a:xfrm>
          <a:prstGeom prst="rect">
            <a:avLst/>
          </a:prstGeom>
        </p:spPr>
      </p:pic>
      <p:pic>
        <p:nvPicPr>
          <p:cNvPr id="5" name="Picture 4" descr="img_eileithyia.jpg"/>
          <p:cNvPicPr>
            <a:picLocks noChangeAspect="1"/>
          </p:cNvPicPr>
          <p:nvPr/>
        </p:nvPicPr>
        <p:blipFill>
          <a:blip r:embed="rId3" cstate="print"/>
          <a:stretch>
            <a:fillRect/>
          </a:stretch>
        </p:blipFill>
        <p:spPr>
          <a:xfrm>
            <a:off x="6172200" y="1977055"/>
            <a:ext cx="2349328" cy="32194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Creon</a:t>
            </a:r>
            <a:r>
              <a:rPr lang="en-US" dirty="0" smtClean="0"/>
              <a:t> to Medea</a:t>
            </a:r>
            <a:endParaRPr lang="en-US" dirty="0"/>
          </a:p>
        </p:txBody>
      </p:sp>
      <p:sp>
        <p:nvSpPr>
          <p:cNvPr id="3" name="Content Placeholder 2"/>
          <p:cNvSpPr>
            <a:spLocks noGrp="1"/>
          </p:cNvSpPr>
          <p:nvPr>
            <p:ph idx="1"/>
          </p:nvPr>
        </p:nvSpPr>
        <p:spPr>
          <a:xfrm>
            <a:off x="457200" y="1219200"/>
            <a:ext cx="5181600" cy="4937760"/>
          </a:xfrm>
        </p:spPr>
        <p:txBody>
          <a:bodyPr>
            <a:normAutofit/>
          </a:bodyPr>
          <a:lstStyle/>
          <a:p>
            <a:pPr>
              <a:buNone/>
            </a:pPr>
            <a:r>
              <a:rPr lang="en-US" sz="1600" dirty="0" smtClean="0"/>
              <a:t>I fear you – no need to dress up the language –</a:t>
            </a:r>
          </a:p>
          <a:p>
            <a:pPr>
              <a:buNone/>
            </a:pPr>
            <a:r>
              <a:rPr lang="en-US" sz="1600" dirty="0" smtClean="0"/>
              <a:t>Fear you’ll work some incurable harm to my daughter.</a:t>
            </a:r>
          </a:p>
          <a:p>
            <a:pPr>
              <a:buNone/>
            </a:pPr>
            <a:r>
              <a:rPr lang="en-US" sz="1600" dirty="0" smtClean="0"/>
              <a:t>And many things contribute to this fear:</a:t>
            </a:r>
          </a:p>
          <a:p>
            <a:pPr>
              <a:buNone/>
            </a:pPr>
            <a:r>
              <a:rPr lang="en-US" sz="1600" dirty="0" smtClean="0"/>
              <a:t>You’re clever and much versed at doing harm,</a:t>
            </a:r>
          </a:p>
          <a:p>
            <a:pPr>
              <a:buNone/>
            </a:pPr>
            <a:r>
              <a:rPr lang="en-US" sz="1600" dirty="0" smtClean="0"/>
              <a:t>And you’re grieving the loss of your husband’s bed.</a:t>
            </a:r>
          </a:p>
          <a:p>
            <a:pPr>
              <a:buNone/>
            </a:pPr>
            <a:r>
              <a:rPr lang="en-US" sz="1600" dirty="0" smtClean="0"/>
              <a:t>I hear you’ve threatened – that’s the report that came –</a:t>
            </a:r>
          </a:p>
          <a:p>
            <a:pPr>
              <a:buNone/>
            </a:pPr>
            <a:r>
              <a:rPr lang="en-US" sz="1600" dirty="0" smtClean="0"/>
              <a:t>To do something to me who gave her and to the bride</a:t>
            </a:r>
          </a:p>
          <a:p>
            <a:pPr>
              <a:buNone/>
            </a:pPr>
            <a:r>
              <a:rPr lang="en-US" sz="1600" dirty="0" smtClean="0"/>
              <a:t>And to the bridegroom – </a:t>
            </a:r>
            <a:r>
              <a:rPr lang="en-US" sz="1600" i="1" dirty="0" smtClean="0"/>
              <a:t>that’s</a:t>
            </a:r>
            <a:r>
              <a:rPr lang="en-US" sz="1600" dirty="0" smtClean="0"/>
              <a:t> what I must guard against.</a:t>
            </a:r>
          </a:p>
          <a:p>
            <a:pPr>
              <a:buNone/>
            </a:pPr>
            <a:r>
              <a:rPr lang="en-US" sz="1600" dirty="0" smtClean="0"/>
              <a:t>It’s better for me to feel your hatred </a:t>
            </a:r>
            <a:r>
              <a:rPr lang="en-US" sz="1600" i="1" dirty="0" smtClean="0"/>
              <a:t>now</a:t>
            </a:r>
            <a:r>
              <a:rPr lang="en-US" sz="1600" dirty="0" smtClean="0"/>
              <a:t>, woman,</a:t>
            </a:r>
          </a:p>
          <a:p>
            <a:pPr>
              <a:buNone/>
            </a:pPr>
            <a:r>
              <a:rPr lang="en-US" sz="1600" dirty="0" smtClean="0"/>
              <a:t>Than lament loudly later for showing softness.</a:t>
            </a:r>
          </a:p>
          <a:p>
            <a:pPr>
              <a:buNone/>
            </a:pPr>
            <a:r>
              <a:rPr lang="en-US" sz="1600" dirty="0" smtClean="0"/>
              <a:t>282-291</a:t>
            </a:r>
          </a:p>
          <a:p>
            <a:pPr>
              <a:buNone/>
            </a:pPr>
            <a:endParaRPr lang="en-US" sz="1600" dirty="0"/>
          </a:p>
          <a:p>
            <a:pPr>
              <a:buNone/>
            </a:pPr>
            <a:endParaRPr lang="en-US" sz="1600" dirty="0" smtClean="0"/>
          </a:p>
          <a:p>
            <a:pPr>
              <a:buNone/>
            </a:pPr>
            <a:endParaRPr lang="en-US" sz="1600" dirty="0"/>
          </a:p>
          <a:p>
            <a:pPr>
              <a:buNone/>
            </a:pPr>
            <a:endParaRPr lang="en-US" sz="1600" dirty="0" smtClean="0"/>
          </a:p>
          <a:p>
            <a:pPr>
              <a:buNone/>
            </a:pPr>
            <a:endParaRPr lang="en-US" sz="1600" dirty="0"/>
          </a:p>
        </p:txBody>
      </p:sp>
      <p:pic>
        <p:nvPicPr>
          <p:cNvPr id="4" name="Picture 3" descr="CreonandMedea.jpg"/>
          <p:cNvPicPr>
            <a:picLocks noChangeAspect="1"/>
          </p:cNvPicPr>
          <p:nvPr/>
        </p:nvPicPr>
        <p:blipFill>
          <a:blip r:embed="rId2" cstate="print"/>
          <a:stretch>
            <a:fillRect/>
          </a:stretch>
        </p:blipFill>
        <p:spPr>
          <a:xfrm>
            <a:off x="5638800" y="1219200"/>
            <a:ext cx="3346744" cy="315849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457200" indent="-457200">
              <a:buAutoNum type="arabicPeriod"/>
            </a:pPr>
            <a:r>
              <a:rPr lang="en-US" dirty="0" smtClean="0"/>
              <a:t>What was the mission of the Argonauts?</a:t>
            </a:r>
          </a:p>
          <a:p>
            <a:pPr marL="777240" lvl="1" indent="-457200">
              <a:buFont typeface="+mj-lt"/>
              <a:buAutoNum type="alphaLcPeriod"/>
            </a:pPr>
            <a:r>
              <a:rPr lang="en-US" dirty="0" smtClean="0"/>
              <a:t>To retrieve the Golden Fleece</a:t>
            </a:r>
          </a:p>
          <a:p>
            <a:pPr marL="777240" lvl="1" indent="-457200">
              <a:buFont typeface="+mj-lt"/>
              <a:buAutoNum type="alphaLcPeriod"/>
            </a:pPr>
            <a:r>
              <a:rPr lang="en-US" dirty="0" smtClean="0"/>
              <a:t>To kill the </a:t>
            </a:r>
            <a:r>
              <a:rPr lang="en-US" dirty="0" err="1" smtClean="0"/>
              <a:t>Calydonian</a:t>
            </a:r>
            <a:r>
              <a:rPr lang="en-US" dirty="0" smtClean="0"/>
              <a:t> Boar</a:t>
            </a:r>
          </a:p>
          <a:p>
            <a:pPr marL="777240" lvl="1" indent="-457200">
              <a:buFont typeface="+mj-lt"/>
              <a:buAutoNum type="alphaLcPeriod"/>
            </a:pPr>
            <a:r>
              <a:rPr lang="en-US" dirty="0" smtClean="0"/>
              <a:t>To defeat the monster Argo</a:t>
            </a:r>
          </a:p>
          <a:p>
            <a:pPr marL="777240" lvl="1" indent="-457200">
              <a:buFont typeface="+mj-lt"/>
              <a:buAutoNum type="alphaLcPeriod"/>
            </a:pPr>
            <a:r>
              <a:rPr lang="en-US" dirty="0" smtClean="0"/>
              <a:t>To capture the city of Argos</a:t>
            </a:r>
            <a:endParaRPr lang="en-US" dirty="0"/>
          </a:p>
        </p:txBody>
      </p:sp>
    </p:spTree>
    <p:extLst>
      <p:ext uri="{BB962C8B-B14F-4D97-AF65-F5344CB8AC3E}">
        <p14:creationId xmlns:p14="http://schemas.microsoft.com/office/powerpoint/2010/main" val="3239141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Medea Plots</a:t>
            </a:r>
            <a:endParaRPr lang="en-US" dirty="0"/>
          </a:p>
        </p:txBody>
      </p:sp>
      <p:sp>
        <p:nvSpPr>
          <p:cNvPr id="3" name="Content Placeholder 2"/>
          <p:cNvSpPr>
            <a:spLocks noGrp="1"/>
          </p:cNvSpPr>
          <p:nvPr>
            <p:ph idx="1"/>
          </p:nvPr>
        </p:nvSpPr>
        <p:spPr>
          <a:xfrm>
            <a:off x="457200" y="1219200"/>
            <a:ext cx="5410200" cy="4095750"/>
          </a:xfrm>
        </p:spPr>
        <p:txBody>
          <a:bodyPr>
            <a:normAutofit fontScale="70000" lnSpcReduction="20000"/>
          </a:bodyPr>
          <a:lstStyle/>
          <a:p>
            <a:pPr>
              <a:buNone/>
            </a:pPr>
            <a:r>
              <a:rPr lang="en-US" dirty="0" smtClean="0"/>
              <a:t>I have so many ways of killing them,</a:t>
            </a:r>
          </a:p>
          <a:p>
            <a:pPr>
              <a:buNone/>
            </a:pPr>
            <a:r>
              <a:rPr lang="en-US" dirty="0" smtClean="0"/>
              <a:t>I don’t know which I’ll try out first, my friends.</a:t>
            </a:r>
          </a:p>
          <a:p>
            <a:pPr>
              <a:buNone/>
            </a:pPr>
            <a:r>
              <a:rPr lang="en-US" dirty="0" smtClean="0"/>
              <a:t>Perhaps I’ll set fire to the bridal chambers,</a:t>
            </a:r>
          </a:p>
          <a:p>
            <a:pPr>
              <a:buNone/>
            </a:pPr>
            <a:r>
              <a:rPr lang="en-US" dirty="0" smtClean="0"/>
              <a:t>Silently stealing into the room where the bed is spread.</a:t>
            </a:r>
          </a:p>
          <a:p>
            <a:pPr>
              <a:buNone/>
            </a:pPr>
            <a:r>
              <a:rPr lang="en-US" dirty="0" smtClean="0"/>
              <a:t>But one pitfall, there, for me: if I’m caught</a:t>
            </a:r>
          </a:p>
          <a:p>
            <a:pPr>
              <a:buNone/>
            </a:pPr>
            <a:r>
              <a:rPr lang="en-US" dirty="0" smtClean="0"/>
              <a:t>Creeping into the house and plotting something,</a:t>
            </a:r>
          </a:p>
          <a:p>
            <a:pPr>
              <a:buNone/>
            </a:pPr>
            <a:r>
              <a:rPr lang="en-US" dirty="0" smtClean="0"/>
              <a:t>My death will give my enemies a laugh.</a:t>
            </a:r>
          </a:p>
          <a:p>
            <a:pPr>
              <a:buNone/>
            </a:pPr>
            <a:r>
              <a:rPr lang="en-US" dirty="0" smtClean="0"/>
              <a:t>Best to take the direct route, where my natural</a:t>
            </a:r>
          </a:p>
          <a:p>
            <a:pPr>
              <a:buNone/>
            </a:pPr>
            <a:r>
              <a:rPr lang="en-US" dirty="0" smtClean="0"/>
              <a:t>Skills can shine: murder them with poisons.</a:t>
            </a:r>
          </a:p>
          <a:p>
            <a:pPr>
              <a:buNone/>
            </a:pPr>
            <a:r>
              <a:rPr lang="en-US" dirty="0" smtClean="0"/>
              <a:t>…</a:t>
            </a:r>
          </a:p>
          <a:p>
            <a:pPr>
              <a:buNone/>
            </a:pPr>
            <a:r>
              <a:rPr lang="en-US" dirty="0" smtClean="0"/>
              <a:t>And what is more, we’re women,</a:t>
            </a:r>
          </a:p>
          <a:p>
            <a:pPr>
              <a:buNone/>
            </a:pPr>
            <a:r>
              <a:rPr lang="en-US" dirty="0" smtClean="0"/>
              <a:t>Quite unable to manage good, but none more skilled</a:t>
            </a:r>
          </a:p>
          <a:p>
            <a:pPr>
              <a:buNone/>
            </a:pPr>
            <a:r>
              <a:rPr lang="en-US" dirty="0" smtClean="0"/>
              <a:t>When it comes to crafting every kind of evil.</a:t>
            </a:r>
          </a:p>
          <a:p>
            <a:pPr>
              <a:buNone/>
            </a:pPr>
            <a:r>
              <a:rPr lang="en-US" dirty="0" smtClean="0"/>
              <a:t>376-85; 407-09</a:t>
            </a:r>
          </a:p>
          <a:p>
            <a:pPr>
              <a:buNone/>
            </a:pPr>
            <a:endParaRPr lang="en-US" dirty="0"/>
          </a:p>
          <a:p>
            <a:pPr>
              <a:buNone/>
            </a:pPr>
            <a:endParaRPr lang="en-US" dirty="0" smtClean="0"/>
          </a:p>
          <a:p>
            <a:pPr>
              <a:buNone/>
            </a:pPr>
            <a:endParaRPr lang="en-US" dirty="0"/>
          </a:p>
          <a:p>
            <a:pPr>
              <a:buNone/>
            </a:pPr>
            <a:endParaRPr lang="en-US" dirty="0" smtClean="0"/>
          </a:p>
          <a:p>
            <a:pPr>
              <a:buNone/>
            </a:pPr>
            <a:endParaRPr lang="en-US" dirty="0" smtClean="0"/>
          </a:p>
        </p:txBody>
      </p:sp>
      <p:pic>
        <p:nvPicPr>
          <p:cNvPr id="4" name="Picture 3" descr="moscati_medea.jpg"/>
          <p:cNvPicPr>
            <a:picLocks noChangeAspect="1"/>
          </p:cNvPicPr>
          <p:nvPr/>
        </p:nvPicPr>
        <p:blipFill>
          <a:blip r:embed="rId2" cstate="print"/>
          <a:stretch>
            <a:fillRect/>
          </a:stretch>
        </p:blipFill>
        <p:spPr>
          <a:xfrm>
            <a:off x="5943600" y="1295400"/>
            <a:ext cx="2734388" cy="40195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Jason Defends Himself</a:t>
            </a:r>
            <a:endParaRPr lang="en-US" dirty="0"/>
          </a:p>
        </p:txBody>
      </p:sp>
      <p:sp>
        <p:nvSpPr>
          <p:cNvPr id="3" name="Content Placeholder 2"/>
          <p:cNvSpPr>
            <a:spLocks noGrp="1"/>
          </p:cNvSpPr>
          <p:nvPr>
            <p:ph idx="1"/>
          </p:nvPr>
        </p:nvSpPr>
        <p:spPr>
          <a:xfrm>
            <a:off x="457200" y="1219200"/>
            <a:ext cx="4495800" cy="3810000"/>
          </a:xfrm>
        </p:spPr>
        <p:txBody>
          <a:bodyPr>
            <a:normAutofit/>
          </a:bodyPr>
          <a:lstStyle/>
          <a:p>
            <a:pPr>
              <a:buNone/>
            </a:pPr>
            <a:r>
              <a:rPr lang="en-US" sz="1600" dirty="0" smtClean="0"/>
              <a:t>I’ve always tried to smooth the ruffled temper</a:t>
            </a:r>
          </a:p>
          <a:p>
            <a:pPr>
              <a:buNone/>
            </a:pPr>
            <a:r>
              <a:rPr lang="en-US" sz="1600" dirty="0" smtClean="0"/>
              <a:t>Of the princes, and I wanted you to stay!</a:t>
            </a:r>
          </a:p>
          <a:p>
            <a:pPr>
              <a:buNone/>
            </a:pPr>
            <a:r>
              <a:rPr lang="en-US" sz="1600" dirty="0" smtClean="0"/>
              <a:t>But you don’t give up your folly, continually</a:t>
            </a:r>
          </a:p>
          <a:p>
            <a:pPr>
              <a:buNone/>
            </a:pPr>
            <a:r>
              <a:rPr lang="en-US" sz="1600" dirty="0" smtClean="0"/>
              <a:t>Carping at the rulers, so you’ll be expelled.</a:t>
            </a:r>
          </a:p>
          <a:p>
            <a:pPr>
              <a:buNone/>
            </a:pPr>
            <a:r>
              <a:rPr lang="en-US" sz="1600" dirty="0" smtClean="0"/>
              <a:t>In spite of this I haven’t rejected my loved ones,</a:t>
            </a:r>
          </a:p>
          <a:p>
            <a:pPr>
              <a:buNone/>
            </a:pPr>
            <a:r>
              <a:rPr lang="en-US" sz="1600" dirty="0" smtClean="0"/>
              <a:t>But have come out of forethought for you, woman,</a:t>
            </a:r>
          </a:p>
          <a:p>
            <a:pPr>
              <a:buNone/>
            </a:pPr>
            <a:r>
              <a:rPr lang="en-US" sz="1600" dirty="0" smtClean="0"/>
              <a:t>So you won’t go into exile with the children,</a:t>
            </a:r>
          </a:p>
          <a:p>
            <a:pPr>
              <a:buNone/>
            </a:pPr>
            <a:r>
              <a:rPr lang="en-US" sz="1600" dirty="0" smtClean="0"/>
              <a:t>Penniless, destitute. Exile brings with it</a:t>
            </a:r>
          </a:p>
          <a:p>
            <a:pPr>
              <a:buNone/>
            </a:pPr>
            <a:r>
              <a:rPr lang="en-US" sz="1600" dirty="0" smtClean="0"/>
              <a:t>A flock of sorrows. For even though you hate me,</a:t>
            </a:r>
          </a:p>
          <a:p>
            <a:pPr>
              <a:buNone/>
            </a:pPr>
            <a:r>
              <a:rPr lang="en-US" sz="1600" dirty="0" smtClean="0"/>
              <a:t>I could never harbor malicious thoughts against you.</a:t>
            </a:r>
          </a:p>
          <a:p>
            <a:pPr>
              <a:buNone/>
            </a:pPr>
            <a:r>
              <a:rPr lang="en-US" sz="1600" dirty="0" smtClean="0"/>
              <a:t>455-64</a:t>
            </a:r>
            <a:endParaRPr lang="en-US" sz="1600" dirty="0"/>
          </a:p>
        </p:txBody>
      </p:sp>
      <p:pic>
        <p:nvPicPr>
          <p:cNvPr id="4" name="Picture 3" descr="01v_medea_jason.jpg"/>
          <p:cNvPicPr>
            <a:picLocks noChangeAspect="1"/>
          </p:cNvPicPr>
          <p:nvPr/>
        </p:nvPicPr>
        <p:blipFill>
          <a:blip r:embed="rId2" cstate="print"/>
          <a:stretch>
            <a:fillRect/>
          </a:stretch>
        </p:blipFill>
        <p:spPr>
          <a:xfrm>
            <a:off x="5715000" y="1066800"/>
            <a:ext cx="2488522" cy="372656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Medea’s</a:t>
            </a:r>
            <a:r>
              <a:rPr lang="en-US" dirty="0" smtClean="0"/>
              <a:t> Response</a:t>
            </a:r>
            <a:endParaRPr lang="en-US" dirty="0"/>
          </a:p>
        </p:txBody>
      </p:sp>
      <p:sp>
        <p:nvSpPr>
          <p:cNvPr id="3" name="Content Placeholder 2"/>
          <p:cNvSpPr>
            <a:spLocks noGrp="1"/>
          </p:cNvSpPr>
          <p:nvPr>
            <p:ph idx="1"/>
          </p:nvPr>
        </p:nvSpPr>
        <p:spPr>
          <a:xfrm>
            <a:off x="533400" y="685800"/>
            <a:ext cx="4953000" cy="4343400"/>
          </a:xfrm>
        </p:spPr>
        <p:txBody>
          <a:bodyPr>
            <a:normAutofit fontScale="70000" lnSpcReduction="20000"/>
          </a:bodyPr>
          <a:lstStyle/>
          <a:p>
            <a:pPr>
              <a:buNone/>
            </a:pPr>
            <a:r>
              <a:rPr lang="en-US" dirty="0" smtClean="0"/>
              <a:t>Well, then, I shall deal with you as a friend:</a:t>
            </a:r>
          </a:p>
          <a:p>
            <a:pPr>
              <a:buNone/>
            </a:pPr>
            <a:r>
              <a:rPr lang="en-US" dirty="0" smtClean="0"/>
              <a:t>What good am I supposed to get from you?</a:t>
            </a:r>
          </a:p>
          <a:p>
            <a:pPr>
              <a:buNone/>
            </a:pPr>
            <a:r>
              <a:rPr lang="en-US" dirty="0" smtClean="0"/>
              <a:t>Still, if I ask, you’ll be shown up as more shameful.</a:t>
            </a:r>
          </a:p>
          <a:p>
            <a:pPr>
              <a:buNone/>
            </a:pPr>
            <a:r>
              <a:rPr lang="en-US" dirty="0" smtClean="0"/>
              <a:t>Now where should I go? To my father’s house?</a:t>
            </a:r>
          </a:p>
          <a:p>
            <a:pPr>
              <a:buNone/>
            </a:pPr>
            <a:r>
              <a:rPr lang="en-US" dirty="0" smtClean="0"/>
              <a:t>To my country which I betrayed to come with you?</a:t>
            </a:r>
          </a:p>
          <a:p>
            <a:pPr>
              <a:buNone/>
            </a:pPr>
            <a:r>
              <a:rPr lang="en-US" dirty="0" smtClean="0"/>
              <a:t>To </a:t>
            </a:r>
            <a:r>
              <a:rPr lang="en-US" dirty="0" err="1" smtClean="0"/>
              <a:t>Pelias</a:t>
            </a:r>
            <a:r>
              <a:rPr lang="en-US" dirty="0" smtClean="0"/>
              <a:t>’ wretched daughters? Of course, they would</a:t>
            </a:r>
          </a:p>
          <a:p>
            <a:pPr>
              <a:buNone/>
            </a:pPr>
            <a:r>
              <a:rPr lang="en-US" dirty="0" smtClean="0"/>
              <a:t>Welcome the slayer of their father into their home!</a:t>
            </a:r>
          </a:p>
          <a:p>
            <a:pPr>
              <a:buNone/>
            </a:pPr>
            <a:r>
              <a:rPr lang="en-US" dirty="0" smtClean="0"/>
              <a:t>This is how things are: to my nearest and dearest</a:t>
            </a:r>
          </a:p>
          <a:p>
            <a:pPr>
              <a:buNone/>
            </a:pPr>
            <a:r>
              <a:rPr lang="en-US" dirty="0" smtClean="0"/>
              <a:t>I stand an enemy, and those I shouldn’t have wronged</a:t>
            </a:r>
          </a:p>
          <a:p>
            <a:pPr>
              <a:buNone/>
            </a:pPr>
            <a:r>
              <a:rPr lang="en-US" dirty="0" smtClean="0"/>
              <a:t>Are now my enemies because I did you a favor.</a:t>
            </a:r>
          </a:p>
          <a:p>
            <a:pPr>
              <a:buNone/>
            </a:pPr>
            <a:r>
              <a:rPr lang="en-US" dirty="0" smtClean="0"/>
              <a:t>499-508</a:t>
            </a:r>
            <a:endParaRPr lang="en-US" dirty="0"/>
          </a:p>
        </p:txBody>
      </p:sp>
      <p:pic>
        <p:nvPicPr>
          <p:cNvPr id="4" name="Picture 3" descr="4057486280_76462451cc.jpg"/>
          <p:cNvPicPr>
            <a:picLocks noChangeAspect="1"/>
          </p:cNvPicPr>
          <p:nvPr/>
        </p:nvPicPr>
        <p:blipFill>
          <a:blip r:embed="rId2" cstate="print"/>
          <a:stretch>
            <a:fillRect/>
          </a:stretch>
        </p:blipFill>
        <p:spPr>
          <a:xfrm>
            <a:off x="5340844" y="1295400"/>
            <a:ext cx="3422156" cy="2286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Jason’s Response</a:t>
            </a:r>
            <a:endParaRPr lang="en-US" dirty="0"/>
          </a:p>
        </p:txBody>
      </p:sp>
      <p:sp>
        <p:nvSpPr>
          <p:cNvPr id="3" name="Content Placeholder 2"/>
          <p:cNvSpPr>
            <a:spLocks noGrp="1"/>
          </p:cNvSpPr>
          <p:nvPr>
            <p:ph idx="1"/>
          </p:nvPr>
        </p:nvSpPr>
        <p:spPr>
          <a:xfrm>
            <a:off x="457200" y="762000"/>
            <a:ext cx="5029200" cy="4937760"/>
          </a:xfrm>
        </p:spPr>
        <p:txBody>
          <a:bodyPr>
            <a:normAutofit/>
          </a:bodyPr>
          <a:lstStyle/>
          <a:p>
            <a:pPr>
              <a:buNone/>
            </a:pPr>
            <a:r>
              <a:rPr lang="en-US" sz="1800" dirty="0" smtClean="0"/>
              <a:t>I must, it seems, not fall short of perfection</a:t>
            </a:r>
          </a:p>
          <a:p>
            <a:pPr>
              <a:buNone/>
            </a:pPr>
            <a:r>
              <a:rPr lang="en-US" sz="1800" dirty="0" smtClean="0"/>
              <a:t>In speaking, but just like an expert helmsman,</a:t>
            </a:r>
          </a:p>
          <a:p>
            <a:pPr>
              <a:buNone/>
            </a:pPr>
            <a:r>
              <a:rPr lang="en-US" sz="1800" dirty="0" smtClean="0"/>
              <a:t>Haul up my sail and run before the storm</a:t>
            </a:r>
          </a:p>
          <a:p>
            <a:pPr>
              <a:buNone/>
            </a:pPr>
            <a:r>
              <a:rPr lang="en-US" sz="1800" dirty="0" smtClean="0"/>
              <a:t>Of harsh words your tongue spews, woman….</a:t>
            </a:r>
          </a:p>
          <a:p>
            <a:pPr>
              <a:buNone/>
            </a:pPr>
            <a:r>
              <a:rPr lang="en-US" sz="1800" dirty="0" smtClean="0"/>
              <a:t>First, instead of a barbarian land,</a:t>
            </a:r>
          </a:p>
          <a:p>
            <a:pPr>
              <a:buNone/>
            </a:pPr>
            <a:r>
              <a:rPr lang="en-US" sz="1800" dirty="0" smtClean="0"/>
              <a:t>Greece is your country now; you have a taste of justice</a:t>
            </a:r>
          </a:p>
          <a:p>
            <a:pPr>
              <a:buNone/>
            </a:pPr>
            <a:r>
              <a:rPr lang="en-US" sz="1800" dirty="0" smtClean="0"/>
              <a:t>And the use of laws not subject to force.</a:t>
            </a:r>
          </a:p>
          <a:p>
            <a:pPr>
              <a:buNone/>
            </a:pPr>
            <a:r>
              <a:rPr lang="en-US" sz="1800" dirty="0" smtClean="0"/>
              <a:t>All the Greeks can see that you are wise,</a:t>
            </a:r>
          </a:p>
          <a:p>
            <a:pPr>
              <a:buNone/>
            </a:pPr>
            <a:r>
              <a:rPr lang="en-US" sz="1800" dirty="0" smtClean="0"/>
              <a:t>So you have renown, but if you lived at the ends </a:t>
            </a:r>
          </a:p>
          <a:p>
            <a:pPr>
              <a:buNone/>
            </a:pPr>
            <a:r>
              <a:rPr lang="en-US" sz="1800" dirty="0" smtClean="0"/>
              <a:t>Of the earth, no one would take account of you.</a:t>
            </a:r>
          </a:p>
          <a:p>
            <a:pPr>
              <a:buNone/>
            </a:pPr>
            <a:r>
              <a:rPr lang="en-US" sz="1800" dirty="0" smtClean="0"/>
              <a:t>522-5; 536-41</a:t>
            </a:r>
          </a:p>
          <a:p>
            <a:pPr>
              <a:buNone/>
            </a:pPr>
            <a:endParaRPr lang="en-US" sz="1800" dirty="0"/>
          </a:p>
          <a:p>
            <a:pPr>
              <a:buNone/>
            </a:pPr>
            <a:endParaRPr lang="en-US" sz="1800" dirty="0" smtClean="0"/>
          </a:p>
          <a:p>
            <a:pPr>
              <a:buNone/>
            </a:pPr>
            <a:endParaRPr lang="en-US" sz="1800" dirty="0" smtClean="0"/>
          </a:p>
        </p:txBody>
      </p:sp>
      <p:pic>
        <p:nvPicPr>
          <p:cNvPr id="4" name="Picture 3" descr="MedeaNovack.jpg"/>
          <p:cNvPicPr>
            <a:picLocks noChangeAspect="1"/>
          </p:cNvPicPr>
          <p:nvPr/>
        </p:nvPicPr>
        <p:blipFill>
          <a:blip r:embed="rId2" cstate="print"/>
          <a:stretch>
            <a:fillRect/>
          </a:stretch>
        </p:blipFill>
        <p:spPr>
          <a:xfrm>
            <a:off x="5113401" y="1295400"/>
            <a:ext cx="3849624" cy="22860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Choral Wisdom </a:t>
            </a:r>
            <a:endParaRPr lang="en-US" dirty="0"/>
          </a:p>
        </p:txBody>
      </p:sp>
      <p:sp>
        <p:nvSpPr>
          <p:cNvPr id="3" name="Content Placeholder 2"/>
          <p:cNvSpPr>
            <a:spLocks noGrp="1"/>
          </p:cNvSpPr>
          <p:nvPr>
            <p:ph idx="1"/>
          </p:nvPr>
        </p:nvSpPr>
        <p:spPr>
          <a:xfrm>
            <a:off x="457200" y="1219200"/>
            <a:ext cx="4267200" cy="4937760"/>
          </a:xfrm>
        </p:spPr>
        <p:txBody>
          <a:bodyPr>
            <a:normAutofit fontScale="62500" lnSpcReduction="20000"/>
          </a:bodyPr>
          <a:lstStyle/>
          <a:p>
            <a:pPr>
              <a:buNone/>
            </a:pPr>
            <a:r>
              <a:rPr lang="en-US" dirty="0" smtClean="0"/>
              <a:t>When passionate desires</a:t>
            </a:r>
          </a:p>
          <a:p>
            <a:pPr>
              <a:buNone/>
            </a:pPr>
            <a:r>
              <a:rPr lang="en-US" dirty="0" smtClean="0"/>
              <a:t>Descend in full force they never enhance</a:t>
            </a:r>
          </a:p>
          <a:p>
            <a:pPr>
              <a:buNone/>
            </a:pPr>
            <a:r>
              <a:rPr lang="en-US" dirty="0" smtClean="0"/>
              <a:t>Men’s fame or virtue,</a:t>
            </a:r>
          </a:p>
          <a:p>
            <a:pPr>
              <a:buNone/>
            </a:pPr>
            <a:r>
              <a:rPr lang="en-US" dirty="0" smtClean="0"/>
              <a:t>But if Aphrodite approaches</a:t>
            </a:r>
          </a:p>
          <a:p>
            <a:pPr>
              <a:buNone/>
            </a:pPr>
            <a:r>
              <a:rPr lang="en-US" dirty="0" smtClean="0"/>
              <a:t>With reserve, there is</a:t>
            </a:r>
          </a:p>
          <a:p>
            <a:pPr>
              <a:buNone/>
            </a:pPr>
            <a:r>
              <a:rPr lang="en-US" dirty="0" smtClean="0"/>
              <a:t>No goddess so gracious in her favors.</a:t>
            </a:r>
          </a:p>
          <a:p>
            <a:pPr>
              <a:buNone/>
            </a:pPr>
            <a:r>
              <a:rPr lang="en-US" dirty="0" smtClean="0"/>
              <a:t>Mistress, never use me as a target,</a:t>
            </a:r>
          </a:p>
          <a:p>
            <a:pPr>
              <a:buNone/>
            </a:pPr>
            <a:r>
              <a:rPr lang="en-US" dirty="0" smtClean="0"/>
              <a:t>Shooting golden arrows</a:t>
            </a:r>
          </a:p>
          <a:p>
            <a:pPr>
              <a:buNone/>
            </a:pPr>
            <a:r>
              <a:rPr lang="en-US" dirty="0" smtClean="0"/>
              <a:t>Tipped with desire, unerring in aim.</a:t>
            </a:r>
          </a:p>
          <a:p>
            <a:pPr>
              <a:buNone/>
            </a:pPr>
            <a:endParaRPr lang="en-US" dirty="0" smtClean="0"/>
          </a:p>
          <a:p>
            <a:pPr>
              <a:buNone/>
            </a:pPr>
            <a:r>
              <a:rPr lang="en-US" dirty="0"/>
              <a:t>Cherish me, Lady Restraint </a:t>
            </a:r>
            <a:r>
              <a:rPr lang="en-US" dirty="0" smtClean="0"/>
              <a:t>(</a:t>
            </a:r>
            <a:r>
              <a:rPr lang="en-US" dirty="0" err="1" smtClean="0">
                <a:solidFill>
                  <a:srgbClr val="FF0000"/>
                </a:solidFill>
              </a:rPr>
              <a:t>sôphrosunê</a:t>
            </a:r>
            <a:r>
              <a:rPr lang="en-US" dirty="0" smtClean="0"/>
              <a:t>) </a:t>
            </a:r>
            <a:endParaRPr lang="en-US" dirty="0"/>
          </a:p>
          <a:p>
            <a:pPr>
              <a:buNone/>
            </a:pPr>
            <a:r>
              <a:rPr lang="en-US" dirty="0" smtClean="0"/>
              <a:t>Noblest gift of the gods. </a:t>
            </a:r>
          </a:p>
          <a:p>
            <a:pPr>
              <a:buNone/>
            </a:pPr>
            <a:r>
              <a:rPr lang="en-US" dirty="0" smtClean="0"/>
              <a:t>And may fearsome Aphrodite never hurl</a:t>
            </a:r>
          </a:p>
          <a:p>
            <a:pPr>
              <a:buNone/>
            </a:pPr>
            <a:r>
              <a:rPr lang="en-US" dirty="0" smtClean="0"/>
              <a:t>Contentious passions and insatiable strife</a:t>
            </a:r>
          </a:p>
          <a:p>
            <a:pPr>
              <a:buNone/>
            </a:pPr>
            <a:r>
              <a:rPr lang="en-US" dirty="0" smtClean="0"/>
              <a:t>Against me, shattering my spirit</a:t>
            </a:r>
          </a:p>
          <a:p>
            <a:pPr>
              <a:buNone/>
            </a:pPr>
            <a:r>
              <a:rPr lang="en-US" dirty="0" smtClean="0"/>
              <a:t>With longing for the beds of other men.</a:t>
            </a:r>
          </a:p>
          <a:p>
            <a:pPr>
              <a:buNone/>
            </a:pPr>
            <a:r>
              <a:rPr lang="en-US" dirty="0" smtClean="0"/>
              <a:t>And may she shrewdly judge our bed-partners,</a:t>
            </a:r>
          </a:p>
          <a:p>
            <a:pPr>
              <a:buNone/>
            </a:pPr>
            <a:r>
              <a:rPr lang="en-US" dirty="0" smtClean="0"/>
              <a:t>Honoring those women’s bridal-beds</a:t>
            </a:r>
          </a:p>
          <a:p>
            <a:pPr>
              <a:buNone/>
            </a:pPr>
            <a:r>
              <a:rPr lang="en-US" dirty="0" smtClean="0"/>
              <a:t>That stay free from war.</a:t>
            </a:r>
          </a:p>
          <a:p>
            <a:pPr>
              <a:buNone/>
            </a:pPr>
            <a:r>
              <a:rPr lang="en-US" dirty="0" smtClean="0"/>
              <a:t>627-43</a:t>
            </a:r>
          </a:p>
          <a:p>
            <a:pPr>
              <a:buNone/>
            </a:pPr>
            <a:endParaRPr lang="en-US" dirty="0"/>
          </a:p>
          <a:p>
            <a:pPr>
              <a:buNone/>
            </a:pPr>
            <a:endParaRPr lang="en-US" dirty="0" smtClean="0"/>
          </a:p>
          <a:p>
            <a:pPr>
              <a:buNone/>
            </a:pPr>
            <a:endParaRPr lang="en-US" dirty="0"/>
          </a:p>
          <a:p>
            <a:pPr>
              <a:buNone/>
            </a:pPr>
            <a:endParaRPr lang="en-US" dirty="0" smtClean="0"/>
          </a:p>
          <a:p>
            <a:pPr>
              <a:buNone/>
            </a:pPr>
            <a:endParaRPr lang="en-US" dirty="0"/>
          </a:p>
          <a:p>
            <a:pPr>
              <a:buNone/>
            </a:pPr>
            <a:endParaRPr lang="en-US" dirty="0"/>
          </a:p>
        </p:txBody>
      </p:sp>
      <p:pic>
        <p:nvPicPr>
          <p:cNvPr id="4" name="Picture 3" descr="medea2650.jpg"/>
          <p:cNvPicPr>
            <a:picLocks noChangeAspect="1"/>
          </p:cNvPicPr>
          <p:nvPr/>
        </p:nvPicPr>
        <p:blipFill>
          <a:blip r:embed="rId2" cstate="print"/>
          <a:stretch>
            <a:fillRect/>
          </a:stretch>
        </p:blipFill>
        <p:spPr>
          <a:xfrm>
            <a:off x="4191000" y="1447800"/>
            <a:ext cx="4552390" cy="333375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4. What does Aegeus want Medea to help him with?</a:t>
            </a:r>
          </a:p>
          <a:p>
            <a:pPr marL="777240" lvl="1" indent="-457200">
              <a:buAutoNum type="alphaLcPeriod"/>
            </a:pPr>
            <a:r>
              <a:rPr lang="en-US" dirty="0" smtClean="0"/>
              <a:t>Killing his brother</a:t>
            </a:r>
          </a:p>
          <a:p>
            <a:pPr marL="777240" lvl="1" indent="-457200">
              <a:buAutoNum type="alphaLcPeriod"/>
            </a:pPr>
            <a:r>
              <a:rPr lang="en-US" dirty="0" smtClean="0"/>
              <a:t>Defeating Corinth in battle</a:t>
            </a:r>
          </a:p>
          <a:p>
            <a:pPr marL="777240" lvl="1" indent="-457200">
              <a:buAutoNum type="alphaLcPeriod"/>
            </a:pPr>
            <a:r>
              <a:rPr lang="en-US" dirty="0" smtClean="0"/>
              <a:t>Having children</a:t>
            </a:r>
          </a:p>
          <a:p>
            <a:pPr marL="777240" lvl="1" indent="-457200">
              <a:buAutoNum type="alphaLcPeriod"/>
            </a:pPr>
            <a:r>
              <a:rPr lang="en-US" dirty="0" smtClean="0"/>
              <a:t>Making a fortune</a:t>
            </a:r>
            <a:endParaRPr lang="en-US" dirty="0"/>
          </a:p>
        </p:txBody>
      </p:sp>
    </p:spTree>
    <p:extLst>
      <p:ext uri="{BB962C8B-B14F-4D97-AF65-F5344CB8AC3E}">
        <p14:creationId xmlns:p14="http://schemas.microsoft.com/office/powerpoint/2010/main" val="21541793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Medea and </a:t>
            </a:r>
            <a:r>
              <a:rPr lang="en-US" dirty="0" err="1" smtClean="0"/>
              <a:t>Aegeus</a:t>
            </a:r>
            <a:endParaRPr lang="en-US" dirty="0"/>
          </a:p>
        </p:txBody>
      </p:sp>
      <p:sp>
        <p:nvSpPr>
          <p:cNvPr id="3" name="Content Placeholder 2"/>
          <p:cNvSpPr>
            <a:spLocks noGrp="1"/>
          </p:cNvSpPr>
          <p:nvPr>
            <p:ph idx="1"/>
          </p:nvPr>
        </p:nvSpPr>
        <p:spPr>
          <a:xfrm>
            <a:off x="762000" y="457200"/>
            <a:ext cx="5715000" cy="4937760"/>
          </a:xfrm>
        </p:spPr>
        <p:txBody>
          <a:bodyPr>
            <a:normAutofit/>
          </a:bodyPr>
          <a:lstStyle/>
          <a:p>
            <a:pPr>
              <a:buNone/>
            </a:pPr>
            <a:r>
              <a:rPr lang="en-US" sz="1800" dirty="0" smtClean="0"/>
              <a:t>M: By the gods! You’re childless at your time of life?</a:t>
            </a:r>
          </a:p>
          <a:p>
            <a:pPr>
              <a:buNone/>
            </a:pPr>
            <a:r>
              <a:rPr lang="en-US" sz="1800" dirty="0" smtClean="0"/>
              <a:t>A: Childless, indeed, by some cruel stroke of fate.</a:t>
            </a:r>
          </a:p>
          <a:p>
            <a:pPr>
              <a:buNone/>
            </a:pPr>
            <a:r>
              <a:rPr lang="en-US" sz="1800" dirty="0" smtClean="0"/>
              <a:t>M: You’re married? You’ve had experience with women?</a:t>
            </a:r>
          </a:p>
          <a:p>
            <a:pPr>
              <a:buNone/>
            </a:pPr>
            <a:r>
              <a:rPr lang="en-US" sz="1800" dirty="0" smtClean="0"/>
              <a:t>A: Indeed, it’s not for lack of a wife or marriage.</a:t>
            </a:r>
          </a:p>
          <a:p>
            <a:pPr>
              <a:buNone/>
            </a:pPr>
            <a:r>
              <a:rPr lang="en-US" sz="1800" dirty="0" smtClean="0"/>
              <a:t>M: What did Apollo tell you about children?</a:t>
            </a:r>
          </a:p>
          <a:p>
            <a:pPr>
              <a:buNone/>
            </a:pPr>
            <a:r>
              <a:rPr lang="en-US" sz="1800" dirty="0" smtClean="0"/>
              <a:t>A: Words too wise for a man to understand.</a:t>
            </a:r>
          </a:p>
          <a:p>
            <a:pPr>
              <a:buNone/>
            </a:pPr>
            <a:r>
              <a:rPr lang="en-US" sz="1800" dirty="0" smtClean="0"/>
              <a:t>M: Is it right for me to know the god’s response?</a:t>
            </a:r>
          </a:p>
          <a:p>
            <a:pPr>
              <a:buNone/>
            </a:pPr>
            <a:r>
              <a:rPr lang="en-US" sz="1800" dirty="0" smtClean="0"/>
              <a:t>A: Certainly, for a clever mind indeed is needed.</a:t>
            </a:r>
          </a:p>
          <a:p>
            <a:pPr>
              <a:buNone/>
            </a:pPr>
            <a:r>
              <a:rPr lang="en-US" sz="1800" dirty="0" smtClean="0"/>
              <a:t>M: What did he say, then? Speak, if it is allowed.</a:t>
            </a:r>
          </a:p>
          <a:p>
            <a:pPr>
              <a:buNone/>
            </a:pPr>
            <a:r>
              <a:rPr lang="en-US" sz="1800" dirty="0" smtClean="0"/>
              <a:t>A: Not to release the wine-skin’s hanging neck –</a:t>
            </a:r>
          </a:p>
          <a:p>
            <a:pPr>
              <a:buNone/>
            </a:pPr>
            <a:r>
              <a:rPr lang="en-US" sz="1800" dirty="0" smtClean="0"/>
              <a:t>M: Until you do what, come to what place?</a:t>
            </a:r>
          </a:p>
          <a:p>
            <a:pPr>
              <a:buNone/>
            </a:pPr>
            <a:r>
              <a:rPr lang="en-US" sz="1800" dirty="0" smtClean="0"/>
              <a:t>A: Until I come to my father’s hearth once more.</a:t>
            </a:r>
          </a:p>
          <a:p>
            <a:pPr>
              <a:buNone/>
            </a:pPr>
            <a:r>
              <a:rPr lang="en-US" sz="1800" dirty="0" smtClean="0"/>
              <a:t>670-81</a:t>
            </a:r>
            <a:endParaRPr lang="en-US" sz="1800" dirty="0"/>
          </a:p>
        </p:txBody>
      </p:sp>
      <p:pic>
        <p:nvPicPr>
          <p:cNvPr id="4" name="Picture 3" descr="wineskin.jpg"/>
          <p:cNvPicPr>
            <a:picLocks noChangeAspect="1"/>
          </p:cNvPicPr>
          <p:nvPr/>
        </p:nvPicPr>
        <p:blipFill>
          <a:blip r:embed="rId2" cstate="print"/>
          <a:stretch>
            <a:fillRect/>
          </a:stretch>
        </p:blipFill>
        <p:spPr>
          <a:xfrm>
            <a:off x="6705600" y="3810000"/>
            <a:ext cx="1780032" cy="2346960"/>
          </a:xfrm>
          <a:prstGeom prst="rect">
            <a:avLst/>
          </a:prstGeom>
        </p:spPr>
      </p:pic>
      <p:pic>
        <p:nvPicPr>
          <p:cNvPr id="5" name="Picture 4" descr="Medea.jpg"/>
          <p:cNvPicPr>
            <a:picLocks noChangeAspect="1"/>
          </p:cNvPicPr>
          <p:nvPr/>
        </p:nvPicPr>
        <p:blipFill>
          <a:blip r:embed="rId3" cstate="print"/>
          <a:stretch>
            <a:fillRect/>
          </a:stretch>
        </p:blipFill>
        <p:spPr>
          <a:xfrm>
            <a:off x="6705600" y="1295400"/>
            <a:ext cx="1761744" cy="2348992"/>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Medea Explains Her Plans</a:t>
            </a:r>
            <a:endParaRPr lang="en-US" dirty="0"/>
          </a:p>
        </p:txBody>
      </p:sp>
      <p:sp>
        <p:nvSpPr>
          <p:cNvPr id="3" name="Content Placeholder 2"/>
          <p:cNvSpPr>
            <a:spLocks noGrp="1"/>
          </p:cNvSpPr>
          <p:nvPr>
            <p:ph idx="1"/>
          </p:nvPr>
        </p:nvSpPr>
        <p:spPr>
          <a:xfrm>
            <a:off x="457200" y="381000"/>
            <a:ext cx="4724400" cy="4937760"/>
          </a:xfrm>
        </p:spPr>
        <p:txBody>
          <a:bodyPr>
            <a:normAutofit fontScale="62500" lnSpcReduction="20000"/>
          </a:bodyPr>
          <a:lstStyle/>
          <a:p>
            <a:pPr>
              <a:buNone/>
            </a:pPr>
            <a:r>
              <a:rPr lang="en-US" dirty="0" smtClean="0"/>
              <a:t>Now I shall tell you exactly what I’m planning;</a:t>
            </a:r>
          </a:p>
          <a:p>
            <a:pPr>
              <a:buNone/>
            </a:pPr>
            <a:r>
              <a:rPr lang="en-US" dirty="0" smtClean="0"/>
              <a:t>You’ll hear, but not rejoice at what I say….</a:t>
            </a:r>
          </a:p>
          <a:p>
            <a:pPr>
              <a:buNone/>
            </a:pPr>
            <a:r>
              <a:rPr lang="en-US" dirty="0" smtClean="0"/>
              <a:t>The children I’ll send off to the bride with gifts</a:t>
            </a:r>
          </a:p>
          <a:p>
            <a:pPr>
              <a:buNone/>
            </a:pPr>
            <a:r>
              <a:rPr lang="en-US" dirty="0" smtClean="0"/>
              <a:t>In their hands, asking not to go into exile –</a:t>
            </a:r>
          </a:p>
          <a:p>
            <a:pPr>
              <a:buNone/>
            </a:pPr>
            <a:r>
              <a:rPr lang="en-US" dirty="0" smtClean="0"/>
              <a:t>A fine-textured robe and a golden garland.</a:t>
            </a:r>
          </a:p>
          <a:p>
            <a:pPr>
              <a:buNone/>
            </a:pPr>
            <a:r>
              <a:rPr lang="en-US" dirty="0" smtClean="0"/>
              <a:t>And if she takes the adornment and puts it on,</a:t>
            </a:r>
          </a:p>
          <a:p>
            <a:pPr>
              <a:buNone/>
            </a:pPr>
            <a:r>
              <a:rPr lang="en-US" dirty="0" smtClean="0"/>
              <a:t>She and all who touch the girl will die.</a:t>
            </a:r>
          </a:p>
          <a:p>
            <a:pPr>
              <a:buNone/>
            </a:pPr>
            <a:r>
              <a:rPr lang="en-US" dirty="0" smtClean="0"/>
              <a:t>Such is the poison with which I’ll anoint the gifts.</a:t>
            </a:r>
          </a:p>
          <a:p>
            <a:pPr>
              <a:buNone/>
            </a:pPr>
            <a:r>
              <a:rPr lang="en-US" dirty="0" smtClean="0"/>
              <a:t>There, I’m finished with that part of the plot.</a:t>
            </a:r>
          </a:p>
          <a:p>
            <a:pPr>
              <a:buNone/>
            </a:pPr>
            <a:r>
              <a:rPr lang="en-US" dirty="0" smtClean="0"/>
              <a:t>But I groan at the task that I must proceed </a:t>
            </a:r>
          </a:p>
          <a:p>
            <a:pPr>
              <a:buNone/>
            </a:pPr>
            <a:r>
              <a:rPr lang="en-US" dirty="0" smtClean="0"/>
              <a:t>To accomplish. For I shall put the children to death –</a:t>
            </a:r>
          </a:p>
          <a:p>
            <a:pPr>
              <a:buNone/>
            </a:pPr>
            <a:r>
              <a:rPr lang="en-US" i="1" dirty="0" smtClean="0"/>
              <a:t>My </a:t>
            </a:r>
            <a:r>
              <a:rPr lang="en-US" dirty="0" smtClean="0"/>
              <a:t>children. No one will save them from me.</a:t>
            </a:r>
          </a:p>
          <a:p>
            <a:pPr>
              <a:buNone/>
            </a:pPr>
            <a:r>
              <a:rPr lang="en-US" dirty="0" smtClean="0"/>
              <a:t>When I have utterly ruined Jason’s whole house,</a:t>
            </a:r>
          </a:p>
          <a:p>
            <a:pPr>
              <a:buNone/>
            </a:pPr>
            <a:r>
              <a:rPr lang="en-US" dirty="0" smtClean="0"/>
              <a:t>I shall leave the country, accused of my dear children’s </a:t>
            </a:r>
          </a:p>
          <a:p>
            <a:pPr>
              <a:buNone/>
            </a:pPr>
            <a:r>
              <a:rPr lang="en-US" dirty="0" smtClean="0"/>
              <a:t>Murder, and having dared the </a:t>
            </a:r>
            <a:r>
              <a:rPr lang="en-US" dirty="0" err="1" smtClean="0"/>
              <a:t>unholiest</a:t>
            </a:r>
            <a:r>
              <a:rPr lang="en-US" dirty="0" smtClean="0"/>
              <a:t> of deeds.</a:t>
            </a:r>
          </a:p>
          <a:p>
            <a:pPr>
              <a:buNone/>
            </a:pPr>
            <a:r>
              <a:rPr lang="en-US" dirty="0" smtClean="0"/>
              <a:t>For to be laughed at by enemies is intolerable, friends.</a:t>
            </a:r>
          </a:p>
          <a:p>
            <a:pPr>
              <a:buNone/>
            </a:pPr>
            <a:r>
              <a:rPr lang="en-US" dirty="0" smtClean="0"/>
              <a:t>So what profit is there for me in living?</a:t>
            </a:r>
          </a:p>
          <a:p>
            <a:pPr>
              <a:buNone/>
            </a:pPr>
            <a:r>
              <a:rPr lang="en-US" dirty="0" smtClean="0"/>
              <a:t>772-3; 784-797</a:t>
            </a:r>
          </a:p>
        </p:txBody>
      </p:sp>
      <p:pic>
        <p:nvPicPr>
          <p:cNvPr id="4" name="Picture 3" descr="waterhouse200.jpg"/>
          <p:cNvPicPr>
            <a:picLocks noChangeAspect="1"/>
          </p:cNvPicPr>
          <p:nvPr/>
        </p:nvPicPr>
        <p:blipFill>
          <a:blip r:embed="rId2" cstate="print"/>
          <a:stretch>
            <a:fillRect/>
          </a:stretch>
        </p:blipFill>
        <p:spPr>
          <a:xfrm>
            <a:off x="5128098" y="762000"/>
            <a:ext cx="3605784" cy="44577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8077200" cy="1600200"/>
          </a:xfrm>
        </p:spPr>
        <p:txBody>
          <a:bodyPr>
            <a:normAutofit/>
          </a:bodyPr>
          <a:lstStyle/>
          <a:p>
            <a:r>
              <a:rPr lang="en-US" sz="3600" dirty="0" smtClean="0"/>
              <a:t>Medea Laments the Children She Will Kill</a:t>
            </a:r>
            <a:endParaRPr lang="en-US" sz="3600" dirty="0"/>
          </a:p>
        </p:txBody>
      </p:sp>
      <p:sp>
        <p:nvSpPr>
          <p:cNvPr id="3" name="Content Placeholder 2"/>
          <p:cNvSpPr>
            <a:spLocks noGrp="1"/>
          </p:cNvSpPr>
          <p:nvPr>
            <p:ph idx="1"/>
          </p:nvPr>
        </p:nvSpPr>
        <p:spPr>
          <a:xfrm>
            <a:off x="533400" y="457200"/>
            <a:ext cx="4800600" cy="4937760"/>
          </a:xfrm>
        </p:spPr>
        <p:txBody>
          <a:bodyPr>
            <a:normAutofit fontScale="62500" lnSpcReduction="20000"/>
          </a:bodyPr>
          <a:lstStyle/>
          <a:p>
            <a:pPr>
              <a:buNone/>
            </a:pPr>
            <a:r>
              <a:rPr lang="en-US" dirty="0" smtClean="0"/>
              <a:t>Ah, children, children, you’ll have a city and a home</a:t>
            </a:r>
          </a:p>
          <a:p>
            <a:pPr>
              <a:buNone/>
            </a:pPr>
            <a:r>
              <a:rPr lang="en-US" dirty="0" smtClean="0"/>
              <a:t>In which you’ll always live, deprived of me,</a:t>
            </a:r>
          </a:p>
          <a:p>
            <a:pPr>
              <a:buNone/>
            </a:pPr>
            <a:r>
              <a:rPr lang="en-US" dirty="0" smtClean="0"/>
              <a:t>Your mother, whom you’ll leave behind in her misery.</a:t>
            </a:r>
          </a:p>
          <a:p>
            <a:pPr>
              <a:buNone/>
            </a:pPr>
            <a:r>
              <a:rPr lang="en-US" dirty="0" smtClean="0"/>
              <a:t>But I shall go to another land as an exile</a:t>
            </a:r>
          </a:p>
          <a:p>
            <a:pPr>
              <a:buNone/>
            </a:pPr>
            <a:r>
              <a:rPr lang="en-US" dirty="0" smtClean="0"/>
              <a:t>Before benefiting from you and seeing you prosper,</a:t>
            </a:r>
          </a:p>
          <a:p>
            <a:pPr>
              <a:buNone/>
            </a:pPr>
            <a:r>
              <a:rPr lang="en-US" dirty="0" smtClean="0"/>
              <a:t>Before preparing your pre-nuptial baths and your brides,</a:t>
            </a:r>
          </a:p>
          <a:p>
            <a:pPr>
              <a:buNone/>
            </a:pPr>
            <a:r>
              <a:rPr lang="en-US" dirty="0" smtClean="0"/>
              <a:t>Before adorning your marriage-beds and holding high</a:t>
            </a:r>
          </a:p>
          <a:p>
            <a:pPr>
              <a:buNone/>
            </a:pPr>
            <a:r>
              <a:rPr lang="en-US" dirty="0" smtClean="0"/>
              <a:t>The wedding torches. O, how miserable my inflexible will has made me!</a:t>
            </a:r>
          </a:p>
          <a:p>
            <a:pPr>
              <a:buNone/>
            </a:pPr>
            <a:r>
              <a:rPr lang="en-US" dirty="0" smtClean="0"/>
              <a:t>For nothing, then, my children, I tended you,</a:t>
            </a:r>
          </a:p>
          <a:p>
            <a:pPr>
              <a:buNone/>
            </a:pPr>
            <a:r>
              <a:rPr lang="en-US" dirty="0" smtClean="0"/>
              <a:t>For nothing I labored and wore myself down with toil,</a:t>
            </a:r>
          </a:p>
          <a:p>
            <a:pPr>
              <a:buNone/>
            </a:pPr>
            <a:r>
              <a:rPr lang="en-US" dirty="0" smtClean="0"/>
              <a:t>Enduring harsh labor-pains at your births.</a:t>
            </a:r>
          </a:p>
          <a:p>
            <a:pPr>
              <a:buNone/>
            </a:pPr>
            <a:r>
              <a:rPr lang="en-US" dirty="0" smtClean="0"/>
              <a:t>Oh, the hopes I had once for you were many</a:t>
            </a:r>
          </a:p>
          <a:p>
            <a:pPr>
              <a:buNone/>
            </a:pPr>
            <a:r>
              <a:rPr lang="en-US" dirty="0" smtClean="0"/>
              <a:t>-- that you would keep me in old age</a:t>
            </a:r>
          </a:p>
          <a:p>
            <a:pPr>
              <a:buNone/>
            </a:pPr>
            <a:r>
              <a:rPr lang="en-US" dirty="0" smtClean="0"/>
              <a:t>And, when I died, deck me out properly,</a:t>
            </a:r>
          </a:p>
          <a:p>
            <a:pPr>
              <a:buNone/>
            </a:pPr>
            <a:r>
              <a:rPr lang="en-US" dirty="0" smtClean="0"/>
              <a:t>A sight for men to envy. Now, it’s gone,</a:t>
            </a:r>
          </a:p>
          <a:p>
            <a:pPr>
              <a:buNone/>
            </a:pPr>
            <a:r>
              <a:rPr lang="en-US" dirty="0" smtClean="0"/>
              <a:t>That sweet concern. Deprived of you two</a:t>
            </a:r>
          </a:p>
          <a:p>
            <a:pPr>
              <a:buNone/>
            </a:pPr>
            <a:r>
              <a:rPr lang="en-US" dirty="0" smtClean="0"/>
              <a:t>I shall drag out a grievous and painful life</a:t>
            </a:r>
          </a:p>
          <a:p>
            <a:pPr>
              <a:buNone/>
            </a:pPr>
            <a:r>
              <a:rPr lang="en-US" dirty="0" smtClean="0"/>
              <a:t>And you will never again see with your dear eyes</a:t>
            </a:r>
          </a:p>
          <a:p>
            <a:pPr>
              <a:buNone/>
            </a:pPr>
            <a:r>
              <a:rPr lang="en-US" dirty="0" smtClean="0"/>
              <a:t>Your mother, after leaving for another form of life.</a:t>
            </a:r>
          </a:p>
          <a:p>
            <a:pPr>
              <a:buNone/>
            </a:pPr>
            <a:r>
              <a:rPr lang="en-US" dirty="0" smtClean="0"/>
              <a:t>1021-39</a:t>
            </a:r>
          </a:p>
        </p:txBody>
      </p:sp>
      <p:pic>
        <p:nvPicPr>
          <p:cNvPr id="4" name="Picture 3" descr="misc-Medea.jpg"/>
          <p:cNvPicPr>
            <a:picLocks noChangeAspect="1"/>
          </p:cNvPicPr>
          <p:nvPr/>
        </p:nvPicPr>
        <p:blipFill>
          <a:blip r:embed="rId2" cstate="print"/>
          <a:stretch>
            <a:fillRect/>
          </a:stretch>
        </p:blipFill>
        <p:spPr>
          <a:xfrm>
            <a:off x="5181600" y="1905000"/>
            <a:ext cx="3525190" cy="31242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Medea Reconsiders, Briefly</a:t>
            </a:r>
            <a:endParaRPr lang="en-US" sz="4000" dirty="0"/>
          </a:p>
        </p:txBody>
      </p:sp>
      <p:sp>
        <p:nvSpPr>
          <p:cNvPr id="3" name="Content Placeholder 2"/>
          <p:cNvSpPr>
            <a:spLocks noGrp="1"/>
          </p:cNvSpPr>
          <p:nvPr>
            <p:ph idx="1"/>
          </p:nvPr>
        </p:nvSpPr>
        <p:spPr>
          <a:xfrm>
            <a:off x="457200" y="609600"/>
            <a:ext cx="5181600" cy="4937760"/>
          </a:xfrm>
        </p:spPr>
        <p:txBody>
          <a:bodyPr>
            <a:normAutofit fontScale="70000" lnSpcReduction="20000"/>
          </a:bodyPr>
          <a:lstStyle/>
          <a:p>
            <a:pPr>
              <a:buNone/>
            </a:pPr>
            <a:r>
              <a:rPr lang="en-US" dirty="0" smtClean="0"/>
              <a:t>O god! Why do you turn your eyes to me,</a:t>
            </a:r>
          </a:p>
          <a:p>
            <a:pPr>
              <a:buNone/>
            </a:pPr>
            <a:r>
              <a:rPr lang="en-US" dirty="0" smtClean="0"/>
              <a:t>Children? Why smile this final smile?</a:t>
            </a:r>
          </a:p>
          <a:p>
            <a:pPr>
              <a:buNone/>
            </a:pPr>
            <a:r>
              <a:rPr lang="en-US" dirty="0" err="1" smtClean="0"/>
              <a:t>Ahh</a:t>
            </a:r>
            <a:r>
              <a:rPr lang="en-US" dirty="0" smtClean="0"/>
              <a:t>! What should I do? I have no heart,</a:t>
            </a:r>
          </a:p>
          <a:p>
            <a:pPr>
              <a:buNone/>
            </a:pPr>
            <a:r>
              <a:rPr lang="en-US" dirty="0" smtClean="0"/>
              <a:t>Women, when I see the bright eyes of the children.</a:t>
            </a:r>
          </a:p>
          <a:p>
            <a:pPr>
              <a:buNone/>
            </a:pPr>
            <a:r>
              <a:rPr lang="en-US" dirty="0" smtClean="0"/>
              <a:t>I can not. Good-bye to those plans made before.</a:t>
            </a:r>
          </a:p>
          <a:p>
            <a:pPr>
              <a:buNone/>
            </a:pPr>
            <a:r>
              <a:rPr lang="en-US" dirty="0" smtClean="0"/>
              <a:t>I shall take my children from the land.</a:t>
            </a:r>
          </a:p>
          <a:p>
            <a:pPr>
              <a:buNone/>
            </a:pPr>
            <a:r>
              <a:rPr lang="en-US" dirty="0" smtClean="0"/>
              <a:t>Why should I harm them, to hurt their father,</a:t>
            </a:r>
          </a:p>
          <a:p>
            <a:pPr>
              <a:buNone/>
            </a:pPr>
            <a:r>
              <a:rPr lang="en-US" dirty="0" smtClean="0"/>
              <a:t>When I would harm myself twice as much?</a:t>
            </a:r>
          </a:p>
          <a:p>
            <a:pPr>
              <a:buNone/>
            </a:pPr>
            <a:r>
              <a:rPr lang="en-US" dirty="0" smtClean="0"/>
              <a:t>No, I will not. Farewell to my plans.</a:t>
            </a:r>
          </a:p>
          <a:p>
            <a:pPr>
              <a:buNone/>
            </a:pPr>
            <a:r>
              <a:rPr lang="en-US" dirty="0" smtClean="0"/>
              <a:t>And yet, what’s wrong? Do I want to be laughed at?</a:t>
            </a:r>
          </a:p>
          <a:p>
            <a:pPr>
              <a:buNone/>
            </a:pPr>
            <a:r>
              <a:rPr lang="en-US" dirty="0" smtClean="0"/>
              <a:t>For letting my enemies off scot-free?</a:t>
            </a:r>
          </a:p>
          <a:p>
            <a:pPr>
              <a:buNone/>
            </a:pPr>
            <a:r>
              <a:rPr lang="en-US" dirty="0" smtClean="0"/>
              <a:t>The deed </a:t>
            </a:r>
            <a:r>
              <a:rPr lang="en-US" i="1" dirty="0" smtClean="0"/>
              <a:t>must </a:t>
            </a:r>
            <a:r>
              <a:rPr lang="en-US" dirty="0" smtClean="0"/>
              <a:t>be done! Ugh! The weakness</a:t>
            </a:r>
          </a:p>
          <a:p>
            <a:pPr>
              <a:buNone/>
            </a:pPr>
            <a:r>
              <a:rPr lang="en-US" dirty="0" smtClean="0"/>
              <a:t>Of even letting soft thoughts into my mind.</a:t>
            </a:r>
          </a:p>
          <a:p>
            <a:pPr>
              <a:buNone/>
            </a:pPr>
            <a:r>
              <a:rPr lang="en-US" dirty="0" smtClean="0"/>
              <a:t>Go into the house, children.</a:t>
            </a:r>
          </a:p>
          <a:p>
            <a:pPr>
              <a:buNone/>
            </a:pPr>
            <a:r>
              <a:rPr lang="en-US" dirty="0" smtClean="0"/>
              <a:t>The one for whom it is not right to attend my sacrifice,</a:t>
            </a:r>
          </a:p>
          <a:p>
            <a:pPr>
              <a:buNone/>
            </a:pPr>
            <a:r>
              <a:rPr lang="en-US" dirty="0" smtClean="0"/>
              <a:t>Beware! My hand shall not be turned from its purpose!</a:t>
            </a:r>
          </a:p>
          <a:p>
            <a:pPr>
              <a:buNone/>
            </a:pPr>
            <a:r>
              <a:rPr lang="en-US" dirty="0" smtClean="0"/>
              <a:t>1040-1055</a:t>
            </a:r>
            <a:endParaRPr lang="en-US" dirty="0"/>
          </a:p>
        </p:txBody>
      </p:sp>
      <p:pic>
        <p:nvPicPr>
          <p:cNvPr id="4" name="Picture 3" descr="Eugène_Ferdinand_Victor_Delacroix_031.jpg"/>
          <p:cNvPicPr>
            <a:picLocks noChangeAspect="1"/>
          </p:cNvPicPr>
          <p:nvPr/>
        </p:nvPicPr>
        <p:blipFill>
          <a:blip r:embed="rId2" cstate="print"/>
          <a:stretch>
            <a:fillRect/>
          </a:stretch>
        </p:blipFill>
        <p:spPr>
          <a:xfrm>
            <a:off x="5486400" y="609600"/>
            <a:ext cx="3388443" cy="47244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2. Where are Jason and Medea at the beginning of the play?</a:t>
            </a:r>
          </a:p>
          <a:p>
            <a:pPr marL="777240" lvl="1" indent="-457200">
              <a:buAutoNum type="alphaLcPeriod"/>
            </a:pPr>
            <a:r>
              <a:rPr lang="en-US" dirty="0" smtClean="0"/>
              <a:t>Athens</a:t>
            </a:r>
          </a:p>
          <a:p>
            <a:pPr marL="777240" lvl="1" indent="-457200">
              <a:buAutoNum type="alphaLcPeriod"/>
            </a:pPr>
            <a:r>
              <a:rPr lang="en-US" dirty="0" smtClean="0"/>
              <a:t>Colchis</a:t>
            </a:r>
          </a:p>
          <a:p>
            <a:pPr marL="777240" lvl="1" indent="-457200">
              <a:buAutoNum type="alphaLcPeriod"/>
            </a:pPr>
            <a:r>
              <a:rPr lang="en-US" dirty="0" err="1" smtClean="0"/>
              <a:t>Iolchos</a:t>
            </a:r>
            <a:endParaRPr lang="en-US" dirty="0" smtClean="0"/>
          </a:p>
          <a:p>
            <a:pPr marL="777240" lvl="1" indent="-457200">
              <a:buAutoNum type="alphaLcPeriod"/>
            </a:pPr>
            <a:r>
              <a:rPr lang="en-US" dirty="0" smtClean="0"/>
              <a:t>Corinth</a:t>
            </a:r>
          </a:p>
          <a:p>
            <a:pPr marL="457200" indent="-457200">
              <a:buAutoNum type="alphaLcPeriod"/>
            </a:pPr>
            <a:endParaRPr lang="en-US" dirty="0"/>
          </a:p>
        </p:txBody>
      </p:sp>
    </p:spTree>
    <p:extLst>
      <p:ext uri="{BB962C8B-B14F-4D97-AF65-F5344CB8AC3E}">
        <p14:creationId xmlns:p14="http://schemas.microsoft.com/office/powerpoint/2010/main" val="2685440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Choral Wisdom </a:t>
            </a:r>
            <a:endParaRPr lang="en-US" dirty="0"/>
          </a:p>
        </p:txBody>
      </p:sp>
      <p:sp>
        <p:nvSpPr>
          <p:cNvPr id="3" name="Content Placeholder 2"/>
          <p:cNvSpPr>
            <a:spLocks noGrp="1"/>
          </p:cNvSpPr>
          <p:nvPr>
            <p:ph idx="1"/>
          </p:nvPr>
        </p:nvSpPr>
        <p:spPr>
          <a:xfrm>
            <a:off x="457200" y="1219200"/>
            <a:ext cx="3124200" cy="4937760"/>
          </a:xfrm>
        </p:spPr>
        <p:txBody>
          <a:bodyPr>
            <a:noAutofit/>
          </a:bodyPr>
          <a:lstStyle/>
          <a:p>
            <a:pPr>
              <a:buNone/>
            </a:pPr>
            <a:r>
              <a:rPr lang="en-US" sz="1600" dirty="0" smtClean="0"/>
              <a:t>My conclusion is that people</a:t>
            </a:r>
          </a:p>
          <a:p>
            <a:pPr>
              <a:buNone/>
            </a:pPr>
            <a:r>
              <a:rPr lang="en-US" sz="1600" dirty="0" smtClean="0"/>
              <a:t>Who’ve never borne children</a:t>
            </a:r>
          </a:p>
          <a:p>
            <a:pPr>
              <a:buNone/>
            </a:pPr>
            <a:r>
              <a:rPr lang="en-US" sz="1600" dirty="0" smtClean="0"/>
              <a:t>Are much happier</a:t>
            </a:r>
          </a:p>
          <a:p>
            <a:pPr>
              <a:buNone/>
            </a:pPr>
            <a:r>
              <a:rPr lang="en-US" sz="1600" dirty="0" smtClean="0"/>
              <a:t>Than parents.</a:t>
            </a:r>
          </a:p>
          <a:p>
            <a:pPr>
              <a:buNone/>
            </a:pPr>
            <a:r>
              <a:rPr lang="en-US" sz="1600" dirty="0" smtClean="0"/>
              <a:t>The childless have no experience</a:t>
            </a:r>
          </a:p>
          <a:p>
            <a:pPr>
              <a:buNone/>
            </a:pPr>
            <a:r>
              <a:rPr lang="en-US" sz="1600" dirty="0" smtClean="0"/>
              <a:t>Whether children bring happiness</a:t>
            </a:r>
          </a:p>
          <a:p>
            <a:pPr>
              <a:buNone/>
            </a:pPr>
            <a:r>
              <a:rPr lang="en-US" sz="1600" dirty="0" smtClean="0"/>
              <a:t>Or sorrow – they don’t have them!</a:t>
            </a:r>
          </a:p>
          <a:p>
            <a:pPr>
              <a:buNone/>
            </a:pPr>
            <a:r>
              <a:rPr lang="en-US" sz="1600" dirty="0" smtClean="0"/>
              <a:t>They’ve missed many sufferings.</a:t>
            </a:r>
          </a:p>
          <a:p>
            <a:pPr>
              <a:buNone/>
            </a:pPr>
            <a:r>
              <a:rPr lang="en-US" sz="1600" dirty="0" smtClean="0"/>
              <a:t>But those who have at home</a:t>
            </a:r>
          </a:p>
          <a:p>
            <a:pPr>
              <a:buNone/>
            </a:pPr>
            <a:r>
              <a:rPr lang="en-US" sz="1600" dirty="0" smtClean="0"/>
              <a:t>A delightful brood, I see them</a:t>
            </a:r>
          </a:p>
          <a:p>
            <a:pPr>
              <a:buNone/>
            </a:pPr>
            <a:r>
              <a:rPr lang="en-US" sz="1600" dirty="0" smtClean="0"/>
              <a:t>Worn out by constant concerns:</a:t>
            </a:r>
          </a:p>
          <a:p>
            <a:pPr>
              <a:buNone/>
            </a:pPr>
            <a:endParaRPr lang="en-US" sz="1600" dirty="0"/>
          </a:p>
          <a:p>
            <a:pPr>
              <a:buNone/>
            </a:pPr>
            <a:endParaRPr lang="en-US" sz="1600" dirty="0" smtClean="0"/>
          </a:p>
          <a:p>
            <a:pPr>
              <a:buNone/>
            </a:pPr>
            <a:endParaRPr lang="en-US" sz="1600" dirty="0"/>
          </a:p>
          <a:p>
            <a:pPr>
              <a:buNone/>
            </a:pPr>
            <a:endParaRPr lang="en-US" sz="1600" dirty="0" smtClean="0"/>
          </a:p>
          <a:p>
            <a:pPr>
              <a:buNone/>
            </a:pPr>
            <a:endParaRPr lang="en-US" sz="1600" dirty="0"/>
          </a:p>
          <a:p>
            <a:pPr>
              <a:buNone/>
            </a:pPr>
            <a:endParaRPr lang="en-US" sz="1600" dirty="0" smtClean="0"/>
          </a:p>
        </p:txBody>
      </p:sp>
      <p:sp>
        <p:nvSpPr>
          <p:cNvPr id="4" name="TextBox 3"/>
          <p:cNvSpPr txBox="1"/>
          <p:nvPr/>
        </p:nvSpPr>
        <p:spPr>
          <a:xfrm>
            <a:off x="3722451" y="1066800"/>
            <a:ext cx="3712748" cy="3539430"/>
          </a:xfrm>
          <a:prstGeom prst="rect">
            <a:avLst/>
          </a:prstGeom>
          <a:noFill/>
        </p:spPr>
        <p:txBody>
          <a:bodyPr wrap="none" rtlCol="0">
            <a:spAutoFit/>
          </a:bodyPr>
          <a:lstStyle/>
          <a:p>
            <a:pPr>
              <a:buNone/>
            </a:pPr>
            <a:r>
              <a:rPr lang="en-US" sz="1600" dirty="0" smtClean="0"/>
              <a:t>First, how to feed and raise them,</a:t>
            </a:r>
          </a:p>
          <a:p>
            <a:pPr>
              <a:buNone/>
            </a:pPr>
            <a:r>
              <a:rPr lang="en-US" sz="1600" dirty="0" smtClean="0"/>
              <a:t>And leave them enough to live on.</a:t>
            </a:r>
          </a:p>
          <a:p>
            <a:pPr>
              <a:buNone/>
            </a:pPr>
            <a:r>
              <a:rPr lang="en-US" sz="1600" dirty="0" smtClean="0"/>
              <a:t>Then, whether they’re laboring </a:t>
            </a:r>
          </a:p>
          <a:p>
            <a:pPr>
              <a:buNone/>
            </a:pPr>
            <a:r>
              <a:rPr lang="en-US" sz="1600" dirty="0" smtClean="0"/>
              <a:t>For good children or bad is unclear.</a:t>
            </a:r>
          </a:p>
          <a:p>
            <a:pPr>
              <a:buNone/>
            </a:pPr>
            <a:r>
              <a:rPr lang="en-US" sz="1600" dirty="0" smtClean="0"/>
              <a:t>Let’s say they’ve successfully raised them:</a:t>
            </a:r>
          </a:p>
          <a:p>
            <a:pPr>
              <a:buNone/>
            </a:pPr>
            <a:r>
              <a:rPr lang="en-US" sz="1600" dirty="0" smtClean="0"/>
              <a:t>Their children are now grown up,</a:t>
            </a:r>
          </a:p>
          <a:p>
            <a:pPr>
              <a:buNone/>
            </a:pPr>
            <a:r>
              <a:rPr lang="en-US" sz="1600" dirty="0" smtClean="0"/>
              <a:t>And they’re good. Then, if a divinity</a:t>
            </a:r>
          </a:p>
          <a:p>
            <a:pPr>
              <a:buNone/>
            </a:pPr>
            <a:r>
              <a:rPr lang="en-US" sz="1600" dirty="0" smtClean="0"/>
              <a:t>So decrees, Death snatches</a:t>
            </a:r>
          </a:p>
          <a:p>
            <a:pPr>
              <a:buNone/>
            </a:pPr>
            <a:r>
              <a:rPr lang="en-US" sz="1600" dirty="0" smtClean="0"/>
              <a:t>The children away to Hades.</a:t>
            </a:r>
          </a:p>
          <a:p>
            <a:pPr>
              <a:buNone/>
            </a:pPr>
            <a:r>
              <a:rPr lang="en-US" sz="1600" dirty="0" smtClean="0"/>
              <a:t>What profit, then, for mortals</a:t>
            </a:r>
          </a:p>
          <a:p>
            <a:pPr>
              <a:buNone/>
            </a:pPr>
            <a:r>
              <a:rPr lang="en-US" sz="1600" dirty="0" smtClean="0"/>
              <a:t>If the gods add to our other woes</a:t>
            </a:r>
          </a:p>
          <a:p>
            <a:pPr>
              <a:buNone/>
            </a:pPr>
            <a:r>
              <a:rPr lang="en-US" sz="1600" dirty="0" smtClean="0"/>
              <a:t>This most painful grief,</a:t>
            </a:r>
          </a:p>
          <a:p>
            <a:pPr>
              <a:buNone/>
            </a:pPr>
            <a:r>
              <a:rPr lang="en-US" sz="1600" dirty="0" smtClean="0"/>
              <a:t>Only for the sake of children?</a:t>
            </a:r>
          </a:p>
          <a:p>
            <a:pPr>
              <a:buNone/>
            </a:pPr>
            <a:r>
              <a:rPr lang="en-US" sz="1600" dirty="0" smtClean="0"/>
              <a:t>1081-1115</a:t>
            </a:r>
          </a:p>
        </p:txBody>
      </p:sp>
      <p:pic>
        <p:nvPicPr>
          <p:cNvPr id="5" name="Picture 4" descr="0.jpg"/>
          <p:cNvPicPr>
            <a:picLocks noChangeAspect="1"/>
          </p:cNvPicPr>
          <p:nvPr/>
        </p:nvPicPr>
        <p:blipFill>
          <a:blip r:embed="rId2" cstate="print"/>
          <a:stretch>
            <a:fillRect/>
          </a:stretch>
        </p:blipFill>
        <p:spPr>
          <a:xfrm>
            <a:off x="6606702" y="3007651"/>
            <a:ext cx="2133600" cy="16002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620000" cy="1600200"/>
          </a:xfrm>
        </p:spPr>
        <p:txBody>
          <a:bodyPr>
            <a:normAutofit/>
          </a:bodyPr>
          <a:lstStyle/>
          <a:p>
            <a:r>
              <a:rPr lang="en-US" sz="3600" dirty="0" err="1" smtClean="0"/>
              <a:t>Glauke</a:t>
            </a:r>
            <a:r>
              <a:rPr lang="en-US" sz="3600" dirty="0" smtClean="0"/>
              <a:t> Tries On Her Wedding Present</a:t>
            </a:r>
            <a:endParaRPr lang="en-US" sz="3600" dirty="0"/>
          </a:p>
        </p:txBody>
      </p:sp>
      <p:sp>
        <p:nvSpPr>
          <p:cNvPr id="3" name="Content Placeholder 2"/>
          <p:cNvSpPr>
            <a:spLocks noGrp="1"/>
          </p:cNvSpPr>
          <p:nvPr>
            <p:ph idx="1"/>
          </p:nvPr>
        </p:nvSpPr>
        <p:spPr>
          <a:xfrm>
            <a:off x="457200" y="1219200"/>
            <a:ext cx="5867400" cy="1905000"/>
          </a:xfrm>
        </p:spPr>
        <p:txBody>
          <a:bodyPr>
            <a:normAutofit fontScale="55000" lnSpcReduction="20000"/>
          </a:bodyPr>
          <a:lstStyle/>
          <a:p>
            <a:pPr>
              <a:buNone/>
            </a:pPr>
            <a:r>
              <a:rPr lang="en-US" dirty="0" smtClean="0"/>
              <a:t>Her complexion turned pale; she stumbled</a:t>
            </a:r>
          </a:p>
          <a:p>
            <a:pPr>
              <a:buNone/>
            </a:pPr>
            <a:r>
              <a:rPr lang="en-US" dirty="0" smtClean="0"/>
              <a:t>Sideways; her body shook. She hardly managed</a:t>
            </a:r>
          </a:p>
          <a:p>
            <a:pPr>
              <a:buNone/>
            </a:pPr>
            <a:r>
              <a:rPr lang="en-US" dirty="0" smtClean="0"/>
              <a:t>To reach her chair without falling flat on the floor.</a:t>
            </a:r>
          </a:p>
          <a:p>
            <a:pPr>
              <a:buNone/>
            </a:pPr>
            <a:r>
              <a:rPr lang="en-US" dirty="0" smtClean="0"/>
              <a:t>One of her old serving women, supposing</a:t>
            </a:r>
          </a:p>
          <a:p>
            <a:pPr>
              <a:buNone/>
            </a:pPr>
            <a:r>
              <a:rPr lang="en-US" dirty="0" smtClean="0"/>
              <a:t>That a fit of Pan or some other god was upon her,</a:t>
            </a:r>
          </a:p>
          <a:p>
            <a:pPr>
              <a:buNone/>
            </a:pPr>
            <a:r>
              <a:rPr lang="en-US" dirty="0" smtClean="0"/>
              <a:t>Cried out for joy, but then she saw around her mouth</a:t>
            </a:r>
          </a:p>
          <a:p>
            <a:pPr>
              <a:buNone/>
            </a:pPr>
            <a:r>
              <a:rPr lang="en-US" dirty="0" smtClean="0"/>
              <a:t>The white foam oozing, the eyes in their sockets</a:t>
            </a:r>
          </a:p>
          <a:p>
            <a:pPr>
              <a:buNone/>
            </a:pPr>
            <a:r>
              <a:rPr lang="en-US" dirty="0" smtClean="0"/>
              <a:t>Rolling wildly, the blood all gone from her skin.</a:t>
            </a:r>
          </a:p>
          <a:p>
            <a:pPr>
              <a:buNone/>
            </a:pPr>
            <a:r>
              <a:rPr lang="en-US" dirty="0" smtClean="0"/>
              <a:t>1168-75</a:t>
            </a:r>
          </a:p>
        </p:txBody>
      </p:sp>
      <p:pic>
        <p:nvPicPr>
          <p:cNvPr id="4" name="Picture 3" descr="2244267990_b8023381be.jpg"/>
          <p:cNvPicPr>
            <a:picLocks noChangeAspect="1"/>
          </p:cNvPicPr>
          <p:nvPr/>
        </p:nvPicPr>
        <p:blipFill>
          <a:blip r:embed="rId2" cstate="print"/>
          <a:stretch>
            <a:fillRect/>
          </a:stretch>
        </p:blipFill>
        <p:spPr>
          <a:xfrm>
            <a:off x="4941651" y="762000"/>
            <a:ext cx="3708400" cy="27813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Jason and Medea Speak Again</a:t>
            </a:r>
            <a:endParaRPr lang="en-US" sz="4000" dirty="0"/>
          </a:p>
        </p:txBody>
      </p:sp>
      <p:sp>
        <p:nvSpPr>
          <p:cNvPr id="3" name="Content Placeholder 2"/>
          <p:cNvSpPr>
            <a:spLocks noGrp="1"/>
          </p:cNvSpPr>
          <p:nvPr>
            <p:ph idx="1"/>
          </p:nvPr>
        </p:nvSpPr>
        <p:spPr>
          <a:xfrm>
            <a:off x="317555" y="457200"/>
            <a:ext cx="4800600" cy="4937760"/>
          </a:xfrm>
        </p:spPr>
        <p:txBody>
          <a:bodyPr>
            <a:normAutofit fontScale="70000" lnSpcReduction="20000"/>
          </a:bodyPr>
          <a:lstStyle/>
          <a:p>
            <a:pPr>
              <a:buNone/>
            </a:pPr>
            <a:r>
              <a:rPr lang="en-US" dirty="0" smtClean="0"/>
              <a:t>M: So then, call me a lioness, if you like,</a:t>
            </a:r>
          </a:p>
          <a:p>
            <a:pPr>
              <a:buNone/>
            </a:pPr>
            <a:r>
              <a:rPr lang="en-US" dirty="0" smtClean="0"/>
              <a:t>Or a Scylla who dwells in the land of Etruria,</a:t>
            </a:r>
          </a:p>
          <a:p>
            <a:pPr>
              <a:buNone/>
            </a:pPr>
            <a:r>
              <a:rPr lang="en-US" dirty="0" smtClean="0"/>
              <a:t>For I’ve fittingly driven my sting into your heart.</a:t>
            </a:r>
          </a:p>
          <a:p>
            <a:pPr>
              <a:buNone/>
            </a:pPr>
            <a:r>
              <a:rPr lang="en-US" dirty="0" smtClean="0"/>
              <a:t>J: Yet you grieve, too, and share in the disaster.</a:t>
            </a:r>
          </a:p>
          <a:p>
            <a:pPr>
              <a:buNone/>
            </a:pPr>
            <a:r>
              <a:rPr lang="en-US" dirty="0" smtClean="0"/>
              <a:t>M: True, but grief is gain, if it stops you laughing at me.</a:t>
            </a:r>
          </a:p>
          <a:p>
            <a:pPr>
              <a:buNone/>
            </a:pPr>
            <a:r>
              <a:rPr lang="en-US" dirty="0" smtClean="0"/>
              <a:t>J: O, children, what an evil mother you encountered!</a:t>
            </a:r>
          </a:p>
          <a:p>
            <a:pPr>
              <a:buNone/>
            </a:pPr>
            <a:r>
              <a:rPr lang="en-US" dirty="0" smtClean="0"/>
              <a:t>M: O, children, how your father’s illness killed you!</a:t>
            </a:r>
          </a:p>
          <a:p>
            <a:pPr>
              <a:buNone/>
            </a:pPr>
            <a:r>
              <a:rPr lang="en-US" dirty="0" smtClean="0"/>
              <a:t>J: At least it wasn’t my right hand that killed them.</a:t>
            </a:r>
          </a:p>
          <a:p>
            <a:pPr>
              <a:buNone/>
            </a:pPr>
            <a:r>
              <a:rPr lang="en-US" dirty="0" smtClean="0"/>
              <a:t>M: No, your insults and your newly-formed marriage.</a:t>
            </a:r>
          </a:p>
          <a:p>
            <a:pPr>
              <a:buNone/>
            </a:pPr>
            <a:r>
              <a:rPr lang="en-US" dirty="0" smtClean="0"/>
              <a:t>J: Did you</a:t>
            </a:r>
            <a:r>
              <a:rPr lang="en-US" i="1" dirty="0" smtClean="0"/>
              <a:t> really </a:t>
            </a:r>
            <a:r>
              <a:rPr lang="en-US" dirty="0" smtClean="0"/>
              <a:t>think it proper to kill them because of the marriage-bed?</a:t>
            </a:r>
          </a:p>
          <a:p>
            <a:pPr>
              <a:buNone/>
            </a:pPr>
            <a:r>
              <a:rPr lang="en-US" dirty="0" smtClean="0"/>
              <a:t>M: Do you think that this is small suffering for a woman?</a:t>
            </a:r>
          </a:p>
          <a:p>
            <a:pPr>
              <a:buNone/>
            </a:pPr>
            <a:r>
              <a:rPr lang="en-US" dirty="0" smtClean="0"/>
              <a:t>J: For a self-controlled woman, but for you a world of evil.</a:t>
            </a:r>
          </a:p>
          <a:p>
            <a:pPr>
              <a:buNone/>
            </a:pPr>
            <a:r>
              <a:rPr lang="en-US" dirty="0" smtClean="0"/>
              <a:t>M: These children no longer live; </a:t>
            </a:r>
            <a:r>
              <a:rPr lang="en-US" i="1" dirty="0" smtClean="0"/>
              <a:t>that</a:t>
            </a:r>
            <a:r>
              <a:rPr lang="en-US" dirty="0" smtClean="0"/>
              <a:t> will sting you.</a:t>
            </a:r>
          </a:p>
          <a:p>
            <a:pPr>
              <a:buNone/>
            </a:pPr>
            <a:r>
              <a:rPr lang="en-US" dirty="0" smtClean="0"/>
              <a:t>1358-1370</a:t>
            </a:r>
            <a:endParaRPr lang="en-US" dirty="0"/>
          </a:p>
        </p:txBody>
      </p:sp>
      <p:pic>
        <p:nvPicPr>
          <p:cNvPr id="4" name="Picture 3" descr="img_drakonesmedea.jpg"/>
          <p:cNvPicPr>
            <a:picLocks noChangeAspect="1"/>
          </p:cNvPicPr>
          <p:nvPr/>
        </p:nvPicPr>
        <p:blipFill>
          <a:blip r:embed="rId2" cstate="print"/>
          <a:stretch>
            <a:fillRect/>
          </a:stretch>
        </p:blipFill>
        <p:spPr>
          <a:xfrm>
            <a:off x="5111670" y="1295400"/>
            <a:ext cx="3689430" cy="38862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Burial of the Dead</a:t>
            </a:r>
            <a:endParaRPr lang="en-US" dirty="0"/>
          </a:p>
        </p:txBody>
      </p:sp>
      <p:sp>
        <p:nvSpPr>
          <p:cNvPr id="3" name="Content Placeholder 2"/>
          <p:cNvSpPr>
            <a:spLocks noGrp="1"/>
          </p:cNvSpPr>
          <p:nvPr>
            <p:ph idx="1"/>
          </p:nvPr>
        </p:nvSpPr>
        <p:spPr>
          <a:xfrm>
            <a:off x="457200" y="1219200"/>
            <a:ext cx="5029200" cy="4937760"/>
          </a:xfrm>
        </p:spPr>
        <p:txBody>
          <a:bodyPr>
            <a:normAutofit/>
          </a:bodyPr>
          <a:lstStyle/>
          <a:p>
            <a:pPr>
              <a:buNone/>
            </a:pPr>
            <a:r>
              <a:rPr lang="en-US" sz="1600" dirty="0" smtClean="0"/>
              <a:t>Medea:</a:t>
            </a:r>
          </a:p>
          <a:p>
            <a:pPr>
              <a:buNone/>
            </a:pPr>
            <a:r>
              <a:rPr lang="en-US" sz="1600" dirty="0" smtClean="0"/>
              <a:t>No, indeed, my hand will bury them,</a:t>
            </a:r>
          </a:p>
          <a:p>
            <a:pPr>
              <a:buNone/>
            </a:pPr>
            <a:r>
              <a:rPr lang="en-US" sz="1600" dirty="0" smtClean="0"/>
              <a:t>After bringing them to Hera’s shrine on the cliff,</a:t>
            </a:r>
          </a:p>
          <a:p>
            <a:pPr>
              <a:buNone/>
            </a:pPr>
            <a:r>
              <a:rPr lang="en-US" sz="1600" dirty="0" smtClean="0"/>
              <a:t>So none of my enemies will insult them by pulling</a:t>
            </a:r>
          </a:p>
          <a:p>
            <a:pPr>
              <a:buNone/>
            </a:pPr>
            <a:r>
              <a:rPr lang="en-US" sz="1600" dirty="0" smtClean="0"/>
              <a:t>Down their tombs. In this country of Sisyphus,</a:t>
            </a:r>
          </a:p>
          <a:p>
            <a:pPr>
              <a:buNone/>
            </a:pPr>
            <a:r>
              <a:rPr lang="en-US" sz="1600" dirty="0" smtClean="0"/>
              <a:t>We shall assign a sacred feast and rituals</a:t>
            </a:r>
          </a:p>
          <a:p>
            <a:pPr>
              <a:buNone/>
            </a:pPr>
            <a:r>
              <a:rPr lang="en-US" sz="1600" dirty="0" smtClean="0"/>
              <a:t>As a memorial of this impious murder forever after.</a:t>
            </a:r>
          </a:p>
          <a:p>
            <a:pPr>
              <a:buNone/>
            </a:pPr>
            <a:r>
              <a:rPr lang="en-US" sz="1600" dirty="0" smtClean="0"/>
              <a:t>I myself am going to </a:t>
            </a:r>
            <a:r>
              <a:rPr lang="en-US" sz="1600" dirty="0" err="1" smtClean="0"/>
              <a:t>Erechtheus</a:t>
            </a:r>
            <a:r>
              <a:rPr lang="en-US" sz="1600" dirty="0" smtClean="0"/>
              <a:t>’ country,</a:t>
            </a:r>
          </a:p>
          <a:p>
            <a:pPr>
              <a:buNone/>
            </a:pPr>
            <a:r>
              <a:rPr lang="en-US" sz="1600" dirty="0" smtClean="0"/>
              <a:t>Athens, to live with </a:t>
            </a:r>
            <a:r>
              <a:rPr lang="en-US" sz="1600" dirty="0" err="1" smtClean="0"/>
              <a:t>Aigeus</a:t>
            </a:r>
            <a:r>
              <a:rPr lang="en-US" sz="1600" dirty="0" smtClean="0"/>
              <a:t>, son of </a:t>
            </a:r>
            <a:r>
              <a:rPr lang="en-US" sz="1600" dirty="0" err="1" smtClean="0"/>
              <a:t>Pandion</a:t>
            </a:r>
            <a:r>
              <a:rPr lang="en-US" sz="1600" dirty="0" smtClean="0"/>
              <a:t>.</a:t>
            </a:r>
          </a:p>
          <a:p>
            <a:pPr>
              <a:buNone/>
            </a:pPr>
            <a:r>
              <a:rPr lang="en-US" sz="1600" dirty="0" smtClean="0"/>
              <a:t>Since you are base, your death will be fittingly mean:</a:t>
            </a:r>
          </a:p>
          <a:p>
            <a:pPr>
              <a:buNone/>
            </a:pPr>
            <a:r>
              <a:rPr lang="en-US" sz="1600" dirty="0" smtClean="0"/>
              <a:t>You’ll be struck on the head by a piece of your ship, Argo,</a:t>
            </a:r>
          </a:p>
          <a:p>
            <a:pPr>
              <a:buNone/>
            </a:pPr>
            <a:r>
              <a:rPr lang="en-US" sz="1600" dirty="0" smtClean="0"/>
              <a:t>A bitter termination to your marriage with me.</a:t>
            </a:r>
          </a:p>
          <a:p>
            <a:pPr>
              <a:buNone/>
            </a:pPr>
            <a:r>
              <a:rPr lang="en-US" sz="1600" dirty="0" smtClean="0"/>
              <a:t>1378-88</a:t>
            </a:r>
          </a:p>
          <a:p>
            <a:pPr>
              <a:buNone/>
            </a:pPr>
            <a:endParaRPr lang="en-US" sz="1600" dirty="0"/>
          </a:p>
          <a:p>
            <a:pPr>
              <a:buNone/>
            </a:pPr>
            <a:endParaRPr lang="en-US" sz="1600" dirty="0" smtClean="0"/>
          </a:p>
          <a:p>
            <a:pPr>
              <a:buNone/>
            </a:pPr>
            <a:endParaRPr lang="en-US" sz="1600" dirty="0" smtClean="0"/>
          </a:p>
          <a:p>
            <a:pPr>
              <a:buNone/>
            </a:pPr>
            <a:endParaRPr lang="en-US" sz="1600" dirty="0"/>
          </a:p>
        </p:txBody>
      </p:sp>
      <p:pic>
        <p:nvPicPr>
          <p:cNvPr id="4" name="Picture 3" descr="2244268454_152ba9bab6.jpg"/>
          <p:cNvPicPr>
            <a:picLocks noChangeAspect="1"/>
          </p:cNvPicPr>
          <p:nvPr/>
        </p:nvPicPr>
        <p:blipFill>
          <a:blip r:embed="rId2" cstate="print"/>
          <a:stretch>
            <a:fillRect/>
          </a:stretch>
        </p:blipFill>
        <p:spPr>
          <a:xfrm>
            <a:off x="5334000" y="762000"/>
            <a:ext cx="3352800" cy="44704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620000" cy="1600200"/>
          </a:xfrm>
        </p:spPr>
        <p:txBody>
          <a:bodyPr>
            <a:normAutofit fontScale="90000"/>
          </a:bodyPr>
          <a:lstStyle/>
          <a:p>
            <a:r>
              <a:rPr lang="en-US" dirty="0" smtClean="0"/>
              <a:t>The cult of Medea’s children</a:t>
            </a:r>
            <a:endParaRPr lang="en-US" dirty="0"/>
          </a:p>
        </p:txBody>
      </p:sp>
      <p:sp>
        <p:nvSpPr>
          <p:cNvPr id="3" name="Content Placeholder 2"/>
          <p:cNvSpPr>
            <a:spLocks noGrp="1"/>
          </p:cNvSpPr>
          <p:nvPr>
            <p:ph idx="1"/>
          </p:nvPr>
        </p:nvSpPr>
        <p:spPr>
          <a:xfrm>
            <a:off x="762000" y="685800"/>
            <a:ext cx="7543800" cy="4572000"/>
          </a:xfrm>
        </p:spPr>
        <p:txBody>
          <a:bodyPr>
            <a:normAutofit fontScale="85000" lnSpcReduction="20000"/>
          </a:bodyPr>
          <a:lstStyle/>
          <a:p>
            <a:pPr marL="0" indent="0">
              <a:buNone/>
            </a:pPr>
            <a:r>
              <a:rPr lang="en-US" dirty="0"/>
              <a:t>… and the women of Corinth were planning to kill the children (because they didn’t want to be ruled by a foreign witch), seven boys and seven girls. When the children were being pursued, they fled to the sanctuary of Hera </a:t>
            </a:r>
            <a:r>
              <a:rPr lang="en-US" dirty="0" err="1"/>
              <a:t>Akraia</a:t>
            </a:r>
            <a:r>
              <a:rPr lang="en-US" dirty="0"/>
              <a:t> and sat there. But this did not hold the Corinthians back from them in any way, and they killed all of them on the altar. A plague started in the city, and many bodies were destroyed by the illness. When they consulted the oracle, the god told them to expiate the pollution of the children of Medea, and from then until our own time, each year the Corinthians chose seven boys and seven girls from the most distinguished families to spend a year in the precinct of the goddess and to appease with sacrifices the wrath of the children and the rage of the goddess on their account. (scholiast to Euripides, </a:t>
            </a:r>
            <a:r>
              <a:rPr lang="en-US" i="1" dirty="0"/>
              <a:t>Medea</a:t>
            </a:r>
            <a:r>
              <a:rPr lang="en-US" dirty="0"/>
              <a:t> 264</a:t>
            </a:r>
            <a:r>
              <a:rPr lang="en-US" dirty="0" smtClean="0"/>
              <a:t>)</a:t>
            </a:r>
          </a:p>
          <a:p>
            <a:pPr marL="0" indent="0">
              <a:buNone/>
            </a:pPr>
            <a:endParaRPr lang="en-US" dirty="0"/>
          </a:p>
          <a:p>
            <a:pPr marL="0" indent="0">
              <a:buNone/>
            </a:pPr>
            <a:r>
              <a:rPr lang="en-US" dirty="0"/>
              <a:t>NB: There's a </a:t>
            </a:r>
            <a:r>
              <a:rPr lang="en-US" dirty="0" err="1"/>
              <a:t>rumour</a:t>
            </a:r>
            <a:r>
              <a:rPr lang="en-US" dirty="0"/>
              <a:t> that the citizens of Corinth bribed Euripides to make Medea the killer of her own children in his play.</a:t>
            </a:r>
          </a:p>
        </p:txBody>
      </p:sp>
    </p:spTree>
    <p:extLst>
      <p:ext uri="{BB962C8B-B14F-4D97-AF65-F5344CB8AC3E}">
        <p14:creationId xmlns:p14="http://schemas.microsoft.com/office/powerpoint/2010/main" val="5147614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543800" cy="1600200"/>
          </a:xfrm>
        </p:spPr>
        <p:txBody>
          <a:bodyPr>
            <a:normAutofit fontScale="90000"/>
          </a:bodyPr>
          <a:lstStyle/>
          <a:p>
            <a:r>
              <a:rPr lang="en-US" dirty="0" smtClean="0"/>
              <a:t>The cult of Medea’s children</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As you go along another road from the market-place, which leads to Sicyon, you can see on the right of the road a temple and bronze image of Apollo, and a little farther on a well called the Well of </a:t>
            </a:r>
            <a:r>
              <a:rPr lang="en-US" dirty="0" err="1"/>
              <a:t>Glauce</a:t>
            </a:r>
            <a:r>
              <a:rPr lang="en-US" dirty="0"/>
              <a:t>. Into this they say she threw herself in the belief that the water would be a cure for the drugs of Medea. Above this well has been built what is called the </a:t>
            </a:r>
            <a:r>
              <a:rPr lang="en-US" dirty="0" err="1"/>
              <a:t>Odeum</a:t>
            </a:r>
            <a:r>
              <a:rPr lang="en-US" dirty="0"/>
              <a:t> Music Hall, </a:t>
            </a:r>
            <a:r>
              <a:rPr lang="en-US" dirty="0">
                <a:solidFill>
                  <a:srgbClr val="FF0000"/>
                </a:solidFill>
              </a:rPr>
              <a:t>beside which is the tomb of Medea's children. Their names were </a:t>
            </a:r>
            <a:r>
              <a:rPr lang="en-US" dirty="0" err="1">
                <a:solidFill>
                  <a:srgbClr val="FF0000"/>
                </a:solidFill>
              </a:rPr>
              <a:t>Mermerus</a:t>
            </a:r>
            <a:r>
              <a:rPr lang="en-US" dirty="0">
                <a:solidFill>
                  <a:srgbClr val="FF0000"/>
                </a:solidFill>
              </a:rPr>
              <a:t> and </a:t>
            </a:r>
            <a:r>
              <a:rPr lang="en-US" dirty="0" err="1">
                <a:solidFill>
                  <a:srgbClr val="FF0000"/>
                </a:solidFill>
              </a:rPr>
              <a:t>Pheres</a:t>
            </a:r>
            <a:r>
              <a:rPr lang="en-US" dirty="0">
                <a:solidFill>
                  <a:srgbClr val="FF0000"/>
                </a:solidFill>
              </a:rPr>
              <a:t>, and they are said to have been stoned to death by the Corinthians owing to the gifts which legend says they brought to </a:t>
            </a:r>
            <a:r>
              <a:rPr lang="en-US" dirty="0" err="1">
                <a:solidFill>
                  <a:srgbClr val="FF0000"/>
                </a:solidFill>
              </a:rPr>
              <a:t>Glauce</a:t>
            </a:r>
            <a:r>
              <a:rPr lang="en-US" dirty="0">
                <a:solidFill>
                  <a:srgbClr val="FF0000"/>
                </a:solidFill>
              </a:rPr>
              <a:t>.</a:t>
            </a:r>
          </a:p>
          <a:p>
            <a:pPr marL="0" indent="0">
              <a:buNone/>
            </a:pPr>
            <a:r>
              <a:rPr lang="en-US" dirty="0"/>
              <a:t>But as their death was violent and illegal, the young babies of the Corinthians were destroyed by them until, at the command of the oracle, </a:t>
            </a:r>
            <a:r>
              <a:rPr lang="en-US" dirty="0">
                <a:solidFill>
                  <a:srgbClr val="FF0000"/>
                </a:solidFill>
              </a:rPr>
              <a:t>yearly sacrifices were established in their honor </a:t>
            </a:r>
            <a:r>
              <a:rPr lang="en-US" dirty="0"/>
              <a:t>and a figure of Terror was set up. This figure still exists, being the likeness of a woman frightful to look upon but after Corinth was laid waste by the Romans and the old Corinthians were wiped out, the new settlers broke </a:t>
            </a:r>
            <a:r>
              <a:rPr lang="en-US" dirty="0">
                <a:solidFill>
                  <a:srgbClr val="FF0000"/>
                </a:solidFill>
              </a:rPr>
              <a:t>the custom of offering those sacrifices to the sons of Medea, nor do their children cut their hair for them or wear black clothes</a:t>
            </a:r>
            <a:r>
              <a:rPr lang="en-US" dirty="0"/>
              <a:t>. (Pausanias 2.3.6-7)</a:t>
            </a:r>
          </a:p>
        </p:txBody>
      </p:sp>
    </p:spTree>
    <p:extLst>
      <p:ext uri="{BB962C8B-B14F-4D97-AF65-F5344CB8AC3E}">
        <p14:creationId xmlns:p14="http://schemas.microsoft.com/office/powerpoint/2010/main" val="42391806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5. What reason does Medea give for killing her children?</a:t>
            </a:r>
          </a:p>
          <a:p>
            <a:pPr marL="0" indent="0">
              <a:buNone/>
            </a:pPr>
            <a:r>
              <a:rPr lang="en-US" dirty="0"/>
              <a:t>	</a:t>
            </a:r>
            <a:r>
              <a:rPr lang="en-US" dirty="0" smtClean="0"/>
              <a:t>a. they have been disloyal to her</a:t>
            </a:r>
          </a:p>
          <a:p>
            <a:pPr marL="0" indent="0">
              <a:buNone/>
            </a:pPr>
            <a:r>
              <a:rPr lang="en-US" dirty="0"/>
              <a:t>	</a:t>
            </a:r>
            <a:r>
              <a:rPr lang="en-US" dirty="0" smtClean="0"/>
              <a:t>b. she wants to hurt Jason</a:t>
            </a:r>
          </a:p>
          <a:p>
            <a:pPr marL="0" indent="0">
              <a:buNone/>
            </a:pPr>
            <a:r>
              <a:rPr lang="en-US" dirty="0"/>
              <a:t>	</a:t>
            </a:r>
            <a:r>
              <a:rPr lang="en-US" dirty="0" smtClean="0"/>
              <a:t>c. their sacrifice will save Corinth</a:t>
            </a:r>
          </a:p>
          <a:p>
            <a:pPr marL="0" indent="0">
              <a:buNone/>
            </a:pPr>
            <a:r>
              <a:rPr lang="en-US" dirty="0"/>
              <a:t>	</a:t>
            </a:r>
            <a:r>
              <a:rPr lang="en-US" dirty="0" smtClean="0"/>
              <a:t>d. she offers no reason</a:t>
            </a:r>
            <a:endParaRPr lang="en-US" dirty="0"/>
          </a:p>
        </p:txBody>
      </p:sp>
    </p:spTree>
    <p:extLst>
      <p:ext uri="{BB962C8B-B14F-4D97-AF65-F5344CB8AC3E}">
        <p14:creationId xmlns:p14="http://schemas.microsoft.com/office/powerpoint/2010/main" val="2029384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Euripides the man</a:t>
            </a:r>
            <a:endParaRPr lang="en-US" dirty="0"/>
          </a:p>
        </p:txBody>
      </p:sp>
      <p:sp>
        <p:nvSpPr>
          <p:cNvPr id="3" name="Content Placeholder 2"/>
          <p:cNvSpPr>
            <a:spLocks noGrp="1"/>
          </p:cNvSpPr>
          <p:nvPr>
            <p:ph idx="1"/>
          </p:nvPr>
        </p:nvSpPr>
        <p:spPr>
          <a:xfrm>
            <a:off x="762000" y="685800"/>
            <a:ext cx="5105400" cy="3886200"/>
          </a:xfrm>
        </p:spPr>
        <p:txBody>
          <a:bodyPr>
            <a:normAutofit fontScale="62500" lnSpcReduction="20000"/>
          </a:bodyPr>
          <a:lstStyle/>
          <a:p>
            <a:pPr marL="0" indent="0">
              <a:buNone/>
            </a:pPr>
            <a:r>
              <a:rPr lang="en-US" dirty="0"/>
              <a:t>Born 480's, dies 407/6</a:t>
            </a:r>
          </a:p>
          <a:p>
            <a:pPr marL="0" indent="0">
              <a:buNone/>
            </a:pPr>
            <a:r>
              <a:rPr lang="en-US" dirty="0"/>
              <a:t>(Compare to Sophocles, 496-406)</a:t>
            </a:r>
          </a:p>
          <a:p>
            <a:pPr marL="0" indent="0">
              <a:buNone/>
            </a:pPr>
            <a:r>
              <a:rPr lang="en-US" dirty="0"/>
              <a:t>Sometimes said to be from wealthy family;</a:t>
            </a:r>
          </a:p>
          <a:p>
            <a:pPr marL="0" indent="0">
              <a:buNone/>
            </a:pPr>
            <a:r>
              <a:rPr lang="en-US" dirty="0"/>
              <a:t>sometimes from family of grocers</a:t>
            </a:r>
          </a:p>
          <a:p>
            <a:pPr marL="0" indent="0">
              <a:buNone/>
            </a:pPr>
            <a:r>
              <a:rPr lang="en-US" dirty="0"/>
              <a:t>competes at </a:t>
            </a:r>
            <a:r>
              <a:rPr lang="en-US" dirty="0" err="1"/>
              <a:t>Dionysia</a:t>
            </a:r>
            <a:r>
              <a:rPr lang="en-US" dirty="0"/>
              <a:t> from 455 onwards;</a:t>
            </a:r>
          </a:p>
          <a:p>
            <a:pPr marL="0" indent="0">
              <a:buNone/>
            </a:pPr>
            <a:r>
              <a:rPr lang="en-US" dirty="0"/>
              <a:t>only wins four times (over ninety plays)</a:t>
            </a:r>
          </a:p>
          <a:p>
            <a:pPr marL="0" indent="0">
              <a:buNone/>
            </a:pPr>
            <a:r>
              <a:rPr lang="en-US" dirty="0"/>
              <a:t>the trilogy including Medea came in third</a:t>
            </a:r>
          </a:p>
          <a:p>
            <a:pPr marL="0" indent="0">
              <a:buNone/>
            </a:pPr>
            <a:r>
              <a:rPr lang="en-US" dirty="0"/>
              <a:t>reputation rose after death</a:t>
            </a:r>
          </a:p>
          <a:p>
            <a:pPr marL="0" indent="0">
              <a:buNone/>
            </a:pPr>
            <a:r>
              <a:rPr lang="en-US" dirty="0"/>
              <a:t>eighteen plays survive: ten from a manuscript of "greatest hits" taught in school; eight from alphabetical manuscript</a:t>
            </a:r>
          </a:p>
          <a:p>
            <a:pPr marL="0" indent="0">
              <a:buNone/>
            </a:pPr>
            <a:r>
              <a:rPr lang="en-US" dirty="0"/>
              <a:t>retires to Macedon</a:t>
            </a:r>
          </a:p>
          <a:p>
            <a:pPr marL="0" indent="0">
              <a:buNone/>
            </a:pPr>
            <a:endParaRPr lang="en-US" dirty="0"/>
          </a:p>
          <a:p>
            <a:pPr marL="0" indent="0">
              <a:buNone/>
            </a:pPr>
            <a:endParaRPr lang="en-US" dirty="0"/>
          </a:p>
          <a:p>
            <a:pPr marL="0" indent="0">
              <a:buNone/>
            </a:pPr>
            <a:r>
              <a:rPr lang="en-US" dirty="0"/>
              <a:t>three stories about death:</a:t>
            </a:r>
          </a:p>
          <a:p>
            <a:pPr marL="0" indent="0">
              <a:buNone/>
            </a:pPr>
            <a:r>
              <a:rPr lang="en-US" dirty="0"/>
              <a:t>1. rival poets bribe master of hounds</a:t>
            </a:r>
          </a:p>
          <a:p>
            <a:pPr marL="0" indent="0">
              <a:buNone/>
            </a:pPr>
            <a:r>
              <a:rPr lang="en-US" dirty="0"/>
              <a:t>2. torn to pieces by women while on his way to king's boy lover</a:t>
            </a:r>
          </a:p>
          <a:p>
            <a:pPr marL="0" indent="0">
              <a:buNone/>
            </a:pPr>
            <a:r>
              <a:rPr lang="en-US" dirty="0"/>
              <a:t>3. killed on the way to tryst with another man's wife</a:t>
            </a:r>
          </a:p>
        </p:txBody>
      </p:sp>
      <p:pic>
        <p:nvPicPr>
          <p:cNvPr id="1026" name="Picture 2" descr="Museo Pio-Clementino, Vatican" title="English: Bust of Euripides. Marble, Roman copy after a Greek original from ca. 330 B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143000"/>
            <a:ext cx="206062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83718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Euripides the dramatist</a:t>
            </a:r>
            <a:endParaRPr lang="en-US" dirty="0"/>
          </a:p>
        </p:txBody>
      </p:sp>
      <p:sp>
        <p:nvSpPr>
          <p:cNvPr id="3" name="Content Placeholder 2"/>
          <p:cNvSpPr>
            <a:spLocks noGrp="1"/>
          </p:cNvSpPr>
          <p:nvPr>
            <p:ph idx="1"/>
          </p:nvPr>
        </p:nvSpPr>
        <p:spPr/>
        <p:txBody>
          <a:bodyPr>
            <a:normAutofit fontScale="92500" lnSpcReduction="20000"/>
          </a:bodyPr>
          <a:lstStyle/>
          <a:p>
            <a:r>
              <a:rPr lang="en-US" dirty="0"/>
              <a:t>reduced role for the chorus</a:t>
            </a:r>
          </a:p>
          <a:p>
            <a:r>
              <a:rPr lang="en-US" dirty="0"/>
              <a:t>greater interest in individual psychology</a:t>
            </a:r>
          </a:p>
          <a:p>
            <a:r>
              <a:rPr lang="en-US" dirty="0"/>
              <a:t>emphasis on female characters</a:t>
            </a:r>
          </a:p>
          <a:p>
            <a:pPr lvl="1"/>
            <a:r>
              <a:rPr lang="en-US" dirty="0"/>
              <a:t>13/18 plays have titles from female character/chorus</a:t>
            </a:r>
          </a:p>
          <a:p>
            <a:r>
              <a:rPr lang="en-US" dirty="0"/>
              <a:t>Sophocles showed people "as they should be,"</a:t>
            </a:r>
          </a:p>
          <a:p>
            <a:r>
              <a:rPr lang="en-US" dirty="0"/>
              <a:t>Euripides shows them "as they are"</a:t>
            </a:r>
          </a:p>
          <a:p>
            <a:r>
              <a:rPr lang="en-US" dirty="0"/>
              <a:t>rhetorical debate</a:t>
            </a:r>
          </a:p>
          <a:p>
            <a:pPr lvl="1"/>
            <a:r>
              <a:rPr lang="en-US" dirty="0"/>
              <a:t>between characters</a:t>
            </a:r>
          </a:p>
          <a:p>
            <a:pPr lvl="1"/>
            <a:r>
              <a:rPr lang="en-US" dirty="0"/>
              <a:t>within single character</a:t>
            </a:r>
          </a:p>
          <a:p>
            <a:r>
              <a:rPr lang="en-US" dirty="0"/>
              <a:t>interest in hero-cult</a:t>
            </a:r>
          </a:p>
          <a:p>
            <a:pPr lvl="1"/>
            <a:r>
              <a:rPr lang="en-US" dirty="0"/>
              <a:t>each of the plays we're reading ends with establishment of a hero-cult</a:t>
            </a:r>
          </a:p>
        </p:txBody>
      </p:sp>
    </p:spTree>
    <p:extLst>
      <p:ext uri="{BB962C8B-B14F-4D97-AF65-F5344CB8AC3E}">
        <p14:creationId xmlns:p14="http://schemas.microsoft.com/office/powerpoint/2010/main" val="1765461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Diva</a:t>
            </a:r>
            <a:endParaRPr lang="en-US" dirty="0"/>
          </a:p>
        </p:txBody>
      </p:sp>
      <p:pic>
        <p:nvPicPr>
          <p:cNvPr id="4" name="Content Placeholder 3" descr="callas_medea.jpg"/>
          <p:cNvPicPr>
            <a:picLocks noGrp="1" noChangeAspect="1"/>
          </p:cNvPicPr>
          <p:nvPr>
            <p:ph idx="1"/>
          </p:nvPr>
        </p:nvPicPr>
        <p:blipFill>
          <a:blip r:embed="rId2" cstate="print"/>
          <a:stretch>
            <a:fillRect/>
          </a:stretch>
        </p:blipFill>
        <p:spPr>
          <a:xfrm>
            <a:off x="457200" y="462476"/>
            <a:ext cx="2057400" cy="2740145"/>
          </a:xfrm>
        </p:spPr>
      </p:pic>
      <p:pic>
        <p:nvPicPr>
          <p:cNvPr id="5" name="Picture 4" descr="Madonna_-_American_Pie.jpg"/>
          <p:cNvPicPr>
            <a:picLocks noChangeAspect="1"/>
          </p:cNvPicPr>
          <p:nvPr/>
        </p:nvPicPr>
        <p:blipFill>
          <a:blip r:embed="rId3" cstate="print"/>
          <a:stretch>
            <a:fillRect/>
          </a:stretch>
        </p:blipFill>
        <p:spPr>
          <a:xfrm>
            <a:off x="2971800" y="457200"/>
            <a:ext cx="3162300" cy="2371725"/>
          </a:xfrm>
          <a:prstGeom prst="rect">
            <a:avLst/>
          </a:prstGeom>
        </p:spPr>
      </p:pic>
      <p:pic>
        <p:nvPicPr>
          <p:cNvPr id="6" name="Picture 5" descr="cher.jpg"/>
          <p:cNvPicPr>
            <a:picLocks noChangeAspect="1"/>
          </p:cNvPicPr>
          <p:nvPr/>
        </p:nvPicPr>
        <p:blipFill>
          <a:blip r:embed="rId4" cstate="print"/>
          <a:stretch>
            <a:fillRect/>
          </a:stretch>
        </p:blipFill>
        <p:spPr>
          <a:xfrm>
            <a:off x="6172200" y="457200"/>
            <a:ext cx="2659314" cy="2667000"/>
          </a:xfrm>
          <a:prstGeom prst="rect">
            <a:avLst/>
          </a:prstGeom>
        </p:spPr>
      </p:pic>
      <p:pic>
        <p:nvPicPr>
          <p:cNvPr id="7" name="Picture 6" descr="BetteDavis.jpg"/>
          <p:cNvPicPr>
            <a:picLocks noChangeAspect="1"/>
          </p:cNvPicPr>
          <p:nvPr/>
        </p:nvPicPr>
        <p:blipFill>
          <a:blip r:embed="rId5" cstate="print"/>
          <a:stretch>
            <a:fillRect/>
          </a:stretch>
        </p:blipFill>
        <p:spPr>
          <a:xfrm>
            <a:off x="2997740" y="2861351"/>
            <a:ext cx="1956308" cy="2474251"/>
          </a:xfrm>
          <a:prstGeom prst="rect">
            <a:avLst/>
          </a:prstGeom>
        </p:spPr>
      </p:pic>
      <p:pic>
        <p:nvPicPr>
          <p:cNvPr id="8" name="Picture 7" descr="joan_crawford.jpg"/>
          <p:cNvPicPr>
            <a:picLocks noChangeAspect="1"/>
          </p:cNvPicPr>
          <p:nvPr/>
        </p:nvPicPr>
        <p:blipFill>
          <a:blip r:embed="rId6" cstate="print"/>
          <a:stretch>
            <a:fillRect/>
          </a:stretch>
        </p:blipFill>
        <p:spPr>
          <a:xfrm>
            <a:off x="6895424" y="3124200"/>
            <a:ext cx="1936090" cy="2438400"/>
          </a:xfrm>
          <a:prstGeom prst="rect">
            <a:avLst/>
          </a:prstGeom>
        </p:spPr>
      </p:pic>
      <p:pic>
        <p:nvPicPr>
          <p:cNvPr id="9" name="Picture 8" descr="beyonce-diva.jpg"/>
          <p:cNvPicPr>
            <a:picLocks noChangeAspect="1"/>
          </p:cNvPicPr>
          <p:nvPr/>
        </p:nvPicPr>
        <p:blipFill>
          <a:blip r:embed="rId7" cstate="print"/>
          <a:stretch>
            <a:fillRect/>
          </a:stretch>
        </p:blipFill>
        <p:spPr>
          <a:xfrm>
            <a:off x="5105400" y="3318628"/>
            <a:ext cx="1752600" cy="1752600"/>
          </a:xfrm>
          <a:prstGeom prst="rect">
            <a:avLst/>
          </a:prstGeom>
        </p:spPr>
      </p:pic>
      <p:pic>
        <p:nvPicPr>
          <p:cNvPr id="10" name="Picture 9" descr="4395955304_ed24a3f5d4.jpg"/>
          <p:cNvPicPr>
            <a:picLocks noChangeAspect="1"/>
          </p:cNvPicPr>
          <p:nvPr/>
        </p:nvPicPr>
        <p:blipFill>
          <a:blip r:embed="rId8" cstate="print"/>
          <a:stretch>
            <a:fillRect/>
          </a:stretch>
        </p:blipFill>
        <p:spPr>
          <a:xfrm>
            <a:off x="533400" y="3318628"/>
            <a:ext cx="1833016" cy="185904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Modern Medea</a:t>
            </a:r>
            <a:endParaRPr lang="en-US" dirty="0"/>
          </a:p>
        </p:txBody>
      </p:sp>
      <p:pic>
        <p:nvPicPr>
          <p:cNvPr id="4" name="Content Placeholder 3" descr="Thomas_Satterwhite_Noble_Margaret_Garner.jpg"/>
          <p:cNvPicPr>
            <a:picLocks noGrp="1" noChangeAspect="1"/>
          </p:cNvPicPr>
          <p:nvPr>
            <p:ph idx="1"/>
          </p:nvPr>
        </p:nvPicPr>
        <p:blipFill>
          <a:blip r:embed="rId2" cstate="print"/>
          <a:stretch>
            <a:fillRect/>
          </a:stretch>
        </p:blipFill>
        <p:spPr>
          <a:xfrm>
            <a:off x="1219200" y="685800"/>
            <a:ext cx="4037949" cy="3093558"/>
          </a:xfrm>
        </p:spPr>
      </p:pic>
      <p:pic>
        <p:nvPicPr>
          <p:cNvPr id="5" name="Picture 4" descr="beloved2.jpg.00.jpg"/>
          <p:cNvPicPr>
            <a:picLocks noChangeAspect="1"/>
          </p:cNvPicPr>
          <p:nvPr/>
        </p:nvPicPr>
        <p:blipFill>
          <a:blip r:embed="rId3" cstate="print"/>
          <a:stretch>
            <a:fillRect/>
          </a:stretch>
        </p:blipFill>
        <p:spPr>
          <a:xfrm>
            <a:off x="5714999" y="609600"/>
            <a:ext cx="3052053" cy="4624323"/>
          </a:xfrm>
          <a:prstGeom prst="rect">
            <a:avLst/>
          </a:prstGeom>
        </p:spPr>
      </p:pic>
      <p:sp>
        <p:nvSpPr>
          <p:cNvPr id="3" name="TextBox 2"/>
          <p:cNvSpPr txBox="1"/>
          <p:nvPr/>
        </p:nvSpPr>
        <p:spPr>
          <a:xfrm>
            <a:off x="914400" y="3886200"/>
            <a:ext cx="4495800" cy="1477328"/>
          </a:xfrm>
          <a:prstGeom prst="rect">
            <a:avLst/>
          </a:prstGeom>
          <a:noFill/>
        </p:spPr>
        <p:txBody>
          <a:bodyPr wrap="square" rtlCol="0">
            <a:spAutoFit/>
          </a:bodyPr>
          <a:lstStyle/>
          <a:p>
            <a:r>
              <a:rPr lang="en-US" dirty="0"/>
              <a:t>Margaret Garner, an escaped slave who killed her daughter in 1856 rather than let her return to slavery in Kentucky</a:t>
            </a:r>
          </a:p>
          <a:p>
            <a:r>
              <a:rPr lang="en-US" dirty="0"/>
              <a:t>inspiration behind Toni Morrison's novel </a:t>
            </a:r>
            <a:r>
              <a:rPr lang="en-US" i="1" dirty="0" smtClean="0"/>
              <a:t>Beloved</a:t>
            </a:r>
            <a:endParaRPr lang="en-US" i="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different modern Medea</a:t>
            </a:r>
            <a:endParaRPr lang="en-US" dirty="0"/>
          </a:p>
        </p:txBody>
      </p:sp>
      <p:pic>
        <p:nvPicPr>
          <p:cNvPr id="4" name="Content Placeholder 3" descr="susan-smith.jpg"/>
          <p:cNvPicPr>
            <a:picLocks noGrp="1" noChangeAspect="1"/>
          </p:cNvPicPr>
          <p:nvPr>
            <p:ph idx="1"/>
          </p:nvPr>
        </p:nvPicPr>
        <p:blipFill>
          <a:blip r:embed="rId2" cstate="print"/>
          <a:stretch>
            <a:fillRect/>
          </a:stretch>
        </p:blipFill>
        <p:spPr>
          <a:xfrm>
            <a:off x="838200" y="609600"/>
            <a:ext cx="2949677" cy="3886200"/>
          </a:xfrm>
        </p:spPr>
      </p:pic>
      <p:sp>
        <p:nvSpPr>
          <p:cNvPr id="3" name="Rectangle 2"/>
          <p:cNvSpPr/>
          <p:nvPr/>
        </p:nvSpPr>
        <p:spPr>
          <a:xfrm>
            <a:off x="4038600" y="2286000"/>
            <a:ext cx="4572000" cy="923330"/>
          </a:xfrm>
          <a:prstGeom prst="rect">
            <a:avLst/>
          </a:prstGeom>
        </p:spPr>
        <p:txBody>
          <a:bodyPr>
            <a:spAutoFit/>
          </a:bodyPr>
          <a:lstStyle/>
          <a:p>
            <a:r>
              <a:rPr lang="en-US" dirty="0"/>
              <a:t>Susan Smith, convicted in 1995 of killing her children, after first claiming she'd been the victim of a carjacking.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257800"/>
            <a:ext cx="6781800" cy="914400"/>
          </a:xfrm>
        </p:spPr>
        <p:txBody>
          <a:bodyPr/>
          <a:lstStyle/>
          <a:p>
            <a:r>
              <a:rPr lang="en-US" dirty="0" smtClean="0"/>
              <a:t>Cinematic Medea (I)</a:t>
            </a:r>
            <a:endParaRPr lang="en-US" dirty="0"/>
          </a:p>
        </p:txBody>
      </p:sp>
      <p:sp>
        <p:nvSpPr>
          <p:cNvPr id="5" name="TextBox 4"/>
          <p:cNvSpPr txBox="1"/>
          <p:nvPr/>
        </p:nvSpPr>
        <p:spPr>
          <a:xfrm>
            <a:off x="990600" y="4876800"/>
            <a:ext cx="3262432" cy="369332"/>
          </a:xfrm>
          <a:prstGeom prst="rect">
            <a:avLst/>
          </a:prstGeom>
          <a:noFill/>
        </p:spPr>
        <p:txBody>
          <a:bodyPr wrap="none" rtlCol="0">
            <a:spAutoFit/>
          </a:bodyPr>
          <a:lstStyle/>
          <a:p>
            <a:r>
              <a:rPr lang="en-US" dirty="0" smtClean="0"/>
              <a:t>Pier Paolo </a:t>
            </a:r>
            <a:r>
              <a:rPr lang="en-US" dirty="0" err="1" smtClean="0"/>
              <a:t>Pasolini</a:t>
            </a:r>
            <a:r>
              <a:rPr lang="en-US" dirty="0" smtClean="0"/>
              <a:t>, </a:t>
            </a:r>
            <a:r>
              <a:rPr lang="en-US" i="1" dirty="0" smtClean="0"/>
              <a:t>Medea</a:t>
            </a:r>
            <a:r>
              <a:rPr lang="en-US" dirty="0" smtClean="0"/>
              <a:t>, 1969</a:t>
            </a:r>
            <a:endParaRPr lang="en-US" dirty="0"/>
          </a:p>
        </p:txBody>
      </p:sp>
      <p:pic>
        <p:nvPicPr>
          <p:cNvPr id="6" name="Picture 5"/>
          <p:cNvPicPr>
            <a:picLocks noChangeAspect="1"/>
          </p:cNvPicPr>
          <p:nvPr/>
        </p:nvPicPr>
        <p:blipFill>
          <a:blip r:embed="rId2"/>
          <a:stretch>
            <a:fillRect/>
          </a:stretch>
        </p:blipFill>
        <p:spPr>
          <a:xfrm>
            <a:off x="1600200" y="762000"/>
            <a:ext cx="5810250" cy="3876675"/>
          </a:xfrm>
          <a:prstGeom prst="rect">
            <a:avLst/>
          </a:prstGeom>
        </p:spPr>
      </p:pic>
    </p:spTree>
    <p:extLst>
      <p:ext uri="{BB962C8B-B14F-4D97-AF65-F5344CB8AC3E}">
        <p14:creationId xmlns:p14="http://schemas.microsoft.com/office/powerpoint/2010/main" val="220722789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55&quot;&gt;&lt;object type=&quot;3&quot; unique_id=&quot;10056&quot;&gt;&lt;property id=&quot;20148&quot; value=&quot;5&quot;/&gt;&lt;property id=&quot;20300&quot; value=&quot;Slide 1 - &amp;quot;CLAS 220 Introduction to Classical Mythology&amp;quot;&quot;/&gt;&lt;property id=&quot;20307&quot; value=&quot;256&quot;/&gt;&lt;/object&gt;&lt;object type=&quot;3&quot; unique_id=&quot;10057&quot;&gt;&lt;property id=&quot;20148&quot; value=&quot;5&quot;/&gt;&lt;property id=&quot;20300&quot; value=&quot;Slide 6 - &amp;quot;The Diva&amp;quot;&quot;/&gt;&lt;property id=&quot;20307&quot; value=&quot;257&quot;/&gt;&lt;/object&gt;&lt;object type=&quot;3&quot; unique_id=&quot;10058&quot;&gt;&lt;property id=&quot;20148&quot; value=&quot;5&quot;/&gt;&lt;property id=&quot;20300&quot; value=&quot;Slide 7 - &amp;quot;The Modern Medea&amp;quot;&quot;/&gt;&lt;property id=&quot;20307&quot; value=&quot;258&quot;/&gt;&lt;/object&gt;&lt;object type=&quot;3&quot; unique_id=&quot;10059&quot;&gt;&lt;property id=&quot;20148&quot; value=&quot;5&quot;/&gt;&lt;property id=&quot;20300&quot; value=&quot;Slide 8 - &amp;quot;A different modern Medea&amp;quot;&quot;/&gt;&lt;property id=&quot;20307&quot; value=&quot;259&quot;/&gt;&lt;/object&gt;&lt;object type=&quot;3&quot; unique_id=&quot;10060&quot;&gt;&lt;property id=&quot;20148&quot; value=&quot;5&quot;/&gt;&lt;property id=&quot;20300&quot; value=&quot;Slide 11 - &amp;quot;The Story So Far…&amp;quot;&quot;/&gt;&lt;property id=&quot;20307&quot; value=&quot;260&quot;/&gt;&lt;/object&gt;&lt;object type=&quot;3&quot; unique_id=&quot;10061&quot;&gt;&lt;property id=&quot;20148&quot; value=&quot;5&quot;/&gt;&lt;property id=&quot;20300&quot; value=&quot;Slide 12 - &amp;quot;The Story So Far… (2)&amp;quot;&quot;/&gt;&lt;property id=&quot;20307&quot; value=&quot;261&quot;/&gt;&lt;/object&gt;&lt;object type=&quot;3&quot; unique_id=&quot;10062&quot;&gt;&lt;property id=&quot;20148&quot; value=&quot;5&quot;/&gt;&lt;property id=&quot;20300&quot; value=&quot;Slide 13 - &amp;quot;The Story So Far (3)&amp;quot;&quot;/&gt;&lt;property id=&quot;20307&quot; value=&quot;262&quot;/&gt;&lt;/object&gt;&lt;object type=&quot;3&quot; unique_id=&quot;10063&quot;&gt;&lt;property id=&quot;20148&quot; value=&quot;5&quot;/&gt;&lt;property id=&quot;20300&quot; value=&quot;Slide 15 - &amp;quot;The Nurse&amp;quot;&quot;/&gt;&lt;property id=&quot;20307&quot; value=&quot;263&quot;/&gt;&lt;/object&gt;&lt;object type=&quot;3&quot; unique_id=&quot;10064&quot;&gt;&lt;property id=&quot;20148&quot; value=&quot;5&quot;/&gt;&lt;property id=&quot;20300&quot; value=&quot;Slide 16 - &amp;quot;Music Isn’t Going to Cut It&amp;quot;&quot;/&gt;&lt;property id=&quot;20307&quot; value=&quot;264&quot;/&gt;&lt;/object&gt;&lt;object type=&quot;3&quot; unique_id=&quot;10065&quot;&gt;&lt;property id=&quot;20148&quot; value=&quot;5&quot;/&gt;&lt;property id=&quot;20300&quot; value=&quot;Slide 17 - &amp;quot;Medea Speaks to the Townswomen&amp;quot;&quot;/&gt;&lt;property id=&quot;20307&quot; value=&quot;265&quot;/&gt;&lt;/object&gt;&lt;object type=&quot;3&quot; unique_id=&quot;10066&quot;&gt;&lt;property id=&quot;20148&quot; value=&quot;5&quot;/&gt;&lt;property id=&quot;20300&quot; value=&quot;Slide 18 - &amp;quot;Medea Speaks to the Townswomen&amp;quot;&quot;/&gt;&lt;property id=&quot;20307&quot; value=&quot;266&quot;/&gt;&lt;/object&gt;&lt;object type=&quot;3&quot; unique_id=&quot;10067&quot;&gt;&lt;property id=&quot;20148&quot; value=&quot;5&quot;/&gt;&lt;property id=&quot;20300&quot; value=&quot;Slide 19 - &amp;quot;Creon to Medea&amp;quot;&quot;/&gt;&lt;property id=&quot;20307&quot; value=&quot;267&quot;/&gt;&lt;/object&gt;&lt;object type=&quot;3&quot; unique_id=&quot;10068&quot;&gt;&lt;property id=&quot;20148&quot; value=&quot;5&quot;/&gt;&lt;property id=&quot;20300&quot; value=&quot;Slide 20 - &amp;quot;Medea Plots&amp;quot;&quot;/&gt;&lt;property id=&quot;20307&quot; value=&quot;268&quot;/&gt;&lt;/object&gt;&lt;object type=&quot;3&quot; unique_id=&quot;10069&quot;&gt;&lt;property id=&quot;20148&quot; value=&quot;5&quot;/&gt;&lt;property id=&quot;20300&quot; value=&quot;Slide 21 - &amp;quot;Jason Defends Himself&amp;quot;&quot;/&gt;&lt;property id=&quot;20307&quot; value=&quot;269&quot;/&gt;&lt;/object&gt;&lt;object type=&quot;3&quot; unique_id=&quot;10070&quot;&gt;&lt;property id=&quot;20148&quot; value=&quot;5&quot;/&gt;&lt;property id=&quot;20300&quot; value=&quot;Slide 22 - &amp;quot;Medea’s Response&amp;quot;&quot;/&gt;&lt;property id=&quot;20307&quot; value=&quot;270&quot;/&gt;&lt;/object&gt;&lt;object type=&quot;3&quot; unique_id=&quot;10071&quot;&gt;&lt;property id=&quot;20148&quot; value=&quot;5&quot;/&gt;&lt;property id=&quot;20300&quot; value=&quot;Slide 23 - &amp;quot;Jason’s Response&amp;quot;&quot;/&gt;&lt;property id=&quot;20307&quot; value=&quot;271&quot;/&gt;&lt;/object&gt;&lt;object type=&quot;3&quot; unique_id=&quot;10072&quot;&gt;&lt;property id=&quot;20148&quot; value=&quot;5&quot;/&gt;&lt;property id=&quot;20300&quot; value=&quot;Slide 24 - &amp;quot;Choral Wisdom &amp;quot;&quot;/&gt;&lt;property id=&quot;20307&quot; value=&quot;272&quot;/&gt;&lt;/object&gt;&lt;object type=&quot;3&quot; unique_id=&quot;10073&quot;&gt;&lt;property id=&quot;20148&quot; value=&quot;5&quot;/&gt;&lt;property id=&quot;20300&quot; value=&quot;Slide 26 - &amp;quot;Medea and Aegeus&amp;quot;&quot;/&gt;&lt;property id=&quot;20307&quot; value=&quot;273&quot;/&gt;&lt;/object&gt;&lt;object type=&quot;3&quot; unique_id=&quot;10074&quot;&gt;&lt;property id=&quot;20148&quot; value=&quot;5&quot;/&gt;&lt;property id=&quot;20300&quot; value=&quot;Slide 27 - &amp;quot;Medea Explains Her Plans&amp;quot;&quot;/&gt;&lt;property id=&quot;20307&quot; value=&quot;274&quot;/&gt;&lt;/object&gt;&lt;object type=&quot;3&quot; unique_id=&quot;10075&quot;&gt;&lt;property id=&quot;20148&quot; value=&quot;5&quot;/&gt;&lt;property id=&quot;20300&quot; value=&quot;Slide 28 - &amp;quot;Medea Laments the Children She Will Kill&amp;quot;&quot;/&gt;&lt;property id=&quot;20307&quot; value=&quot;275&quot;/&gt;&lt;/object&gt;&lt;object type=&quot;3&quot; unique_id=&quot;10076&quot;&gt;&lt;property id=&quot;20148&quot; value=&quot;5&quot;/&gt;&lt;property id=&quot;20300&quot; value=&quot;Slide 29 - &amp;quot;Medea Reconsiders, Briefly&amp;quot;&quot;/&gt;&lt;property id=&quot;20307&quot; value=&quot;276&quot;/&gt;&lt;/object&gt;&lt;object type=&quot;3&quot; unique_id=&quot;10077&quot;&gt;&lt;property id=&quot;20148&quot; value=&quot;5&quot;/&gt;&lt;property id=&quot;20300&quot; value=&quot;Slide 30 - &amp;quot;More Choral Wisdom &amp;quot;&quot;/&gt;&lt;property id=&quot;20307&quot; value=&quot;277&quot;/&gt;&lt;/object&gt;&lt;object type=&quot;3&quot; unique_id=&quot;10078&quot;&gt;&lt;property id=&quot;20148&quot; value=&quot;5&quot;/&gt;&lt;property id=&quot;20300&quot; value=&quot;Slide 31 - &amp;quot;Glauke Tries On Her Wedding Present&amp;quot;&quot;/&gt;&lt;property id=&quot;20307&quot; value=&quot;278&quot;/&gt;&lt;/object&gt;&lt;object type=&quot;3&quot; unique_id=&quot;10079&quot;&gt;&lt;property id=&quot;20148&quot; value=&quot;5&quot;/&gt;&lt;property id=&quot;20300&quot; value=&quot;Slide 32 - &amp;quot;Jason and Medea Speak Again&amp;quot;&quot;/&gt;&lt;property id=&quot;20307&quot; value=&quot;279&quot;/&gt;&lt;/object&gt;&lt;object type=&quot;3&quot; unique_id=&quot;10080&quot;&gt;&lt;property id=&quot;20148&quot; value=&quot;5&quot;/&gt;&lt;property id=&quot;20300&quot; value=&quot;Slide 33 - &amp;quot;The Burial of the Dead&amp;quot;&quot;/&gt;&lt;property id=&quot;20307&quot; value=&quot;280&quot;/&gt;&lt;/object&gt;&lt;object type=&quot;3&quot; unique_id=&quot;13271&quot;&gt;&lt;property id=&quot;20148&quot; value=&quot;5&quot;/&gt;&lt;property id=&quot;20300&quot; value=&quot;Slide 9 - &amp;quot;Cinematic Medea (I)&amp;quot;&quot;/&gt;&lt;property id=&quot;20307&quot; value=&quot;281&quot;/&gt;&lt;/object&gt;&lt;object type=&quot;3&quot; unique_id=&quot;13272&quot;&gt;&lt;property id=&quot;20148&quot; value=&quot;5&quot;/&gt;&lt;property id=&quot;20300&quot; value=&quot;Slide 10 - &amp;quot;Cinematic Medea (II)&amp;quot;&quot;/&gt;&lt;property id=&quot;20307&quot; value=&quot;282&quot;/&gt;&lt;/object&gt;&lt;object type=&quot;3&quot; unique_id=&quot;13389&quot;&gt;&lt;property id=&quot;20148&quot; value=&quot;5&quot;/&gt;&lt;property id=&quot;20300&quot; value=&quot;Slide 4 - &amp;quot;Euripides the man&amp;quot;&quot;/&gt;&lt;property id=&quot;20307&quot; value=&quot;283&quot;/&gt;&lt;/object&gt;&lt;object type=&quot;3&quot; unique_id=&quot;13480&quot;&gt;&lt;property id=&quot;20148&quot; value=&quot;5&quot;/&gt;&lt;property id=&quot;20300&quot; value=&quot;Slide 5 - &amp;quot;Euripides the dramatist&amp;quot;&quot;/&gt;&lt;property id=&quot;20307&quot; value=&quot;284&quot;/&gt;&lt;/object&gt;&lt;object type=&quot;3&quot; unique_id=&quot;13667&quot;&gt;&lt;property id=&quot;20148&quot; value=&quot;5&quot;/&gt;&lt;property id=&quot;20300&quot; value=&quot;Slide 34 - &amp;quot;The cult of Medea’s children&amp;quot;&quot;/&gt;&lt;property id=&quot;20307&quot; value=&quot;285&quot;/&gt;&lt;/object&gt;&lt;object type=&quot;3&quot; unique_id=&quot;13668&quot;&gt;&lt;property id=&quot;20148&quot; value=&quot;5&quot;/&gt;&lt;property id=&quot;20300&quot; value=&quot;Slide 35 - &amp;quot;The cult of Medea’s children&amp;quot;&quot;/&gt;&lt;property id=&quot;20307&quot; value=&quot;286&quot;/&gt;&lt;/object&gt;&lt;object type=&quot;3&quot; unique_id=&quot;13900&quot;&gt;&lt;property id=&quot;20148&quot; value=&quot;5&quot;/&gt;&lt;property id=&quot;20300&quot; value=&quot;Slide 2 - &amp;quot;Quiz Question&amp;quot;&quot;/&gt;&lt;property id=&quot;20307&quot; value=&quot;287&quot;/&gt;&lt;/object&gt;&lt;object type=&quot;3&quot; unique_id=&quot;13901&quot;&gt;&lt;property id=&quot;20148&quot; value=&quot;5&quot;/&gt;&lt;property id=&quot;20300&quot; value=&quot;Slide 3 - &amp;quot;Quiz Question&amp;quot;&quot;/&gt;&lt;property id=&quot;20307&quot; value=&quot;288&quot;/&gt;&lt;/object&gt;&lt;object type=&quot;3&quot; unique_id=&quot;13902&quot;&gt;&lt;property id=&quot;20148&quot; value=&quot;5&quot;/&gt;&lt;property id=&quot;20300&quot; value=&quot;Slide 14 - &amp;quot;Quiz Question&amp;quot;&quot;/&gt;&lt;property id=&quot;20307&quot; value=&quot;289&quot;/&gt;&lt;/object&gt;&lt;object type=&quot;3&quot; unique_id=&quot;13903&quot;&gt;&lt;property id=&quot;20148&quot; value=&quot;5&quot;/&gt;&lt;property id=&quot;20300&quot; value=&quot;Slide 25 - &amp;quot;Quiz Question&amp;quot;&quot;/&gt;&lt;property id=&quot;20307&quot; value=&quot;290&quot;/&gt;&lt;/object&gt;&lt;object type=&quot;3&quot; unique_id=&quot;13904&quot;&gt;&lt;property id=&quot;20148&quot; value=&quot;5&quot;/&gt;&lt;property id=&quot;20300&quot; value=&quot;Slide 36 - &amp;quot;Quiz Question&amp;quot;&quot;/&gt;&lt;property id=&quot;20307&quot; value=&quot;291&quot;/&gt;&lt;/object&gt;&lt;/object&gt;&lt;object type=&quot;8&quot; unique_id=&quot;10107&quo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Custom 1">
      <a:dk1>
        <a:sysClr val="windowText" lastClr="000000"/>
      </a:dk1>
      <a:lt1>
        <a:sysClr val="window" lastClr="FFFFFF"/>
      </a:lt1>
      <a:dk2>
        <a:srgbClr val="303030"/>
      </a:dk2>
      <a:lt2>
        <a:srgbClr val="DEDEE0"/>
      </a:lt2>
      <a:accent1>
        <a:srgbClr val="4D000B"/>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1544</TotalTime>
  <Words>3383</Words>
  <Application>Microsoft Office PowerPoint</Application>
  <PresentationFormat>On-screen Show (4:3)</PresentationFormat>
  <Paragraphs>389</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Impact</vt:lpstr>
      <vt:lpstr>Times New Roman</vt:lpstr>
      <vt:lpstr>Theme1</vt:lpstr>
      <vt:lpstr>CLAS 220 Introduction to Classical Mythology</vt:lpstr>
      <vt:lpstr>Quiz Question</vt:lpstr>
      <vt:lpstr>Quiz Question</vt:lpstr>
      <vt:lpstr>Euripides the man</vt:lpstr>
      <vt:lpstr>Euripides the dramatist</vt:lpstr>
      <vt:lpstr>The Diva</vt:lpstr>
      <vt:lpstr>The Modern Medea</vt:lpstr>
      <vt:lpstr>A different modern Medea</vt:lpstr>
      <vt:lpstr>Cinematic Medea (I)</vt:lpstr>
      <vt:lpstr>Cinematic Medea (II)</vt:lpstr>
      <vt:lpstr>The Story So Far…</vt:lpstr>
      <vt:lpstr>The Story So Far… (2)</vt:lpstr>
      <vt:lpstr>The Story So Far (3)</vt:lpstr>
      <vt:lpstr>Quiz Question</vt:lpstr>
      <vt:lpstr>The Nurse</vt:lpstr>
      <vt:lpstr>Music Isn’t Going to Cut It</vt:lpstr>
      <vt:lpstr>Medea Speaks to the Townswomen</vt:lpstr>
      <vt:lpstr>Medea Speaks to the Townswomen</vt:lpstr>
      <vt:lpstr>Creon to Medea</vt:lpstr>
      <vt:lpstr>Medea Plots</vt:lpstr>
      <vt:lpstr>Jason Defends Himself</vt:lpstr>
      <vt:lpstr>Medea’s Response</vt:lpstr>
      <vt:lpstr>Jason’s Response</vt:lpstr>
      <vt:lpstr>Choral Wisdom </vt:lpstr>
      <vt:lpstr>Quiz Question</vt:lpstr>
      <vt:lpstr>Medea and Aegeus</vt:lpstr>
      <vt:lpstr>Medea Explains Her Plans</vt:lpstr>
      <vt:lpstr>Medea Laments the Children She Will Kill</vt:lpstr>
      <vt:lpstr>Medea Reconsiders, Briefly</vt:lpstr>
      <vt:lpstr>More Choral Wisdom </vt:lpstr>
      <vt:lpstr>Glauke Tries On Her Wedding Present</vt:lpstr>
      <vt:lpstr>Jason and Medea Speak Again</vt:lpstr>
      <vt:lpstr>The Burial of the Dead</vt:lpstr>
      <vt:lpstr>The cult of Medea’s children</vt:lpstr>
      <vt:lpstr>The cult of Medea’s children</vt:lpstr>
      <vt:lpstr>Quiz Question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Alexander Jamieson Beecroft</dc:creator>
  <cp:lastModifiedBy>Alexander Beecroft</cp:lastModifiedBy>
  <cp:revision>64</cp:revision>
  <dcterms:created xsi:type="dcterms:W3CDTF">2011-03-15T00:58:22Z</dcterms:created>
  <dcterms:modified xsi:type="dcterms:W3CDTF">2016-03-23T17:17:36Z</dcterms:modified>
</cp:coreProperties>
</file>